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92" r:id="rId3"/>
    <p:sldId id="293" r:id="rId4"/>
    <p:sldId id="294" r:id="rId5"/>
    <p:sldId id="360" r:id="rId6"/>
    <p:sldId id="296" r:id="rId8"/>
    <p:sldId id="297" r:id="rId9"/>
    <p:sldId id="330" r:id="rId10"/>
    <p:sldId id="321" r:id="rId11"/>
    <p:sldId id="435" r:id="rId12"/>
    <p:sldId id="447" r:id="rId13"/>
    <p:sldId id="395" r:id="rId14"/>
    <p:sldId id="396" r:id="rId15"/>
    <p:sldId id="438" r:id="rId16"/>
    <p:sldId id="439" r:id="rId17"/>
    <p:sldId id="322" r:id="rId18"/>
    <p:sldId id="436" r:id="rId19"/>
    <p:sldId id="442" r:id="rId20"/>
    <p:sldId id="443" r:id="rId21"/>
    <p:sldId id="394" r:id="rId22"/>
    <p:sldId id="335" r:id="rId23"/>
    <p:sldId id="444" r:id="rId24"/>
    <p:sldId id="344" r:id="rId25"/>
    <p:sldId id="345" r:id="rId26"/>
    <p:sldId id="355" r:id="rId27"/>
    <p:sldId id="323" r:id="rId28"/>
    <p:sldId id="342" r:id="rId29"/>
    <p:sldId id="420" r:id="rId30"/>
    <p:sldId id="440" r:id="rId31"/>
    <p:sldId id="441" r:id="rId32"/>
    <p:sldId id="446" r:id="rId33"/>
    <p:sldId id="437" r:id="rId34"/>
    <p:sldId id="356" r:id="rId35"/>
    <p:sldId id="357" r:id="rId36"/>
    <p:sldId id="361" r:id="rId37"/>
    <p:sldId id="362" r:id="rId38"/>
    <p:sldId id="324" r:id="rId39"/>
    <p:sldId id="363" r:id="rId40"/>
    <p:sldId id="332" r:id="rId41"/>
    <p:sldId id="320" r:id="rId42"/>
  </p:sldIdLst>
  <p:sldSz cx="11522075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1D5"/>
    <a:srgbClr val="FF0000"/>
    <a:srgbClr val="1103CD"/>
    <a:srgbClr val="001DD0"/>
    <a:srgbClr val="376092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81250" autoAdjust="0"/>
  </p:normalViewPr>
  <p:slideViewPr>
    <p:cSldViewPr>
      <p:cViewPr varScale="1">
        <p:scale>
          <a:sx n="78" d="100"/>
          <a:sy n="78" d="100"/>
        </p:scale>
        <p:origin x="795" y="39"/>
      </p:cViewPr>
      <p:guideLst>
        <p:guide orient="horz" pos="2133"/>
        <p:guide pos="366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80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BA8E4-77DD-4CA9-92F5-E711E293B4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D032D-9267-4A75-9CAD-1D2DD3D7A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任务的优先程度（场景故事分享）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重要/不重要</a:t>
            </a:r>
            <a:endParaRPr lang="zh-CN" altLang="en-US" dirty="0"/>
          </a:p>
          <a:p>
            <a:r>
              <a:rPr lang="zh-CN" altLang="en-US" dirty="0"/>
              <a:t>紧急/不紧急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如果做好计划管理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en-US" altLang="zh-CN" dirty="0"/>
              <a:t>smart</a:t>
            </a:r>
            <a:r>
              <a:rPr lang="zh-CN" altLang="en-US" dirty="0"/>
              <a:t>原则概要说明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如果做好反馈工作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zh-CN" altLang="en-US" dirty="0"/>
              <a:t>向上沟通</a:t>
            </a:r>
            <a:endParaRPr lang="zh-CN" altLang="en-US" dirty="0"/>
          </a:p>
          <a:p>
            <a:r>
              <a:rPr lang="zh-CN" altLang="en-US" dirty="0"/>
              <a:t>向上反馈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任务的优先程度（场景故事分享）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重要/不重要</a:t>
            </a:r>
            <a:endParaRPr lang="zh-CN" altLang="en-US" dirty="0"/>
          </a:p>
          <a:p>
            <a:r>
              <a:rPr lang="zh-CN" altLang="en-US" dirty="0"/>
              <a:t>紧急/不紧急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如果做好计划管理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en-US" altLang="zh-CN" dirty="0"/>
              <a:t>smart</a:t>
            </a:r>
            <a:r>
              <a:rPr lang="zh-CN" altLang="en-US" dirty="0"/>
              <a:t>原则概要说明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如果做好反馈工作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zh-CN" altLang="en-US" dirty="0"/>
              <a:t>向上沟通</a:t>
            </a:r>
            <a:endParaRPr lang="zh-CN" altLang="en-US" dirty="0"/>
          </a:p>
          <a:p>
            <a:r>
              <a:rPr lang="zh-CN" altLang="en-US" dirty="0"/>
              <a:t>向上反馈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任务的优先程度（场景故事分享）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重要/不重要</a:t>
            </a:r>
            <a:endParaRPr lang="zh-CN" altLang="en-US" dirty="0"/>
          </a:p>
          <a:p>
            <a:r>
              <a:rPr lang="zh-CN" altLang="en-US" dirty="0"/>
              <a:t>紧急/不紧急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如果做好计划管理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en-US" altLang="zh-CN" dirty="0"/>
              <a:t>smart</a:t>
            </a:r>
            <a:r>
              <a:rPr lang="zh-CN" altLang="en-US" dirty="0"/>
              <a:t>原则概要说明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如果做好反馈工作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zh-CN" altLang="en-US" dirty="0"/>
              <a:t>向上沟通</a:t>
            </a:r>
            <a:endParaRPr lang="zh-CN" altLang="en-US" dirty="0"/>
          </a:p>
          <a:p>
            <a:r>
              <a:rPr lang="zh-CN" altLang="en-US" dirty="0"/>
              <a:t>向上反馈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/>
              <a:t>任务的优先程度（场景故事分享）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重要/不重要</a:t>
            </a:r>
            <a:endParaRPr lang="zh-CN" altLang="en-US" dirty="0"/>
          </a:p>
          <a:p>
            <a:r>
              <a:rPr lang="zh-CN" altLang="en-US" dirty="0"/>
              <a:t>紧急/不紧急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如果做好计划管理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en-US" altLang="zh-CN" dirty="0"/>
              <a:t>smart</a:t>
            </a:r>
            <a:r>
              <a:rPr lang="zh-CN" altLang="en-US" dirty="0"/>
              <a:t>原则概要说明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b="1">
                <a:sym typeface="+mn-ea"/>
              </a:rPr>
              <a:t>如果做好反馈工作</a:t>
            </a:r>
            <a:r>
              <a:rPr lang="zh-CN" altLang="en-US" b="1" dirty="0">
                <a:sym typeface="+mn-ea"/>
              </a:rPr>
              <a:t>（场景故事分享）</a:t>
            </a:r>
            <a:endParaRPr lang="zh-CN" altLang="en-US" b="1">
              <a:sym typeface="+mn-ea"/>
            </a:endParaRPr>
          </a:p>
          <a:p>
            <a:r>
              <a:rPr lang="zh-CN" altLang="en-US" dirty="0"/>
              <a:t>向上沟通</a:t>
            </a:r>
            <a:endParaRPr lang="zh-CN" altLang="en-US" dirty="0"/>
          </a:p>
          <a:p>
            <a:r>
              <a:rPr lang="zh-CN" altLang="en-US" dirty="0"/>
              <a:t>向上反馈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AF82D-1A94-5740-ACE7-59C7B1B9758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Page</a:t>
            </a:r>
            <a:fld id="{B77D227A-1AE4-4BCD-9973-754D0181BA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ppt模板背景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2075" cy="6467240"/>
          </a:xfrm>
          <a:prstGeom prst="rect">
            <a:avLst/>
          </a:prstGeom>
        </p:spPr>
      </p:pic>
      <p:sp>
        <p:nvSpPr>
          <p:cNvPr id="37" name="文本占位符 36"/>
          <p:cNvSpPr>
            <a:spLocks noGrp="1"/>
          </p:cNvSpPr>
          <p:nvPr>
            <p:ph type="body" sz="quarter" idx="13" hasCustomPrompt="1"/>
          </p:nvPr>
        </p:nvSpPr>
        <p:spPr>
          <a:xfrm>
            <a:off x="4448979" y="2162366"/>
            <a:ext cx="6324135" cy="599912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3780" b="1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/>
              <a:t>标题标题微软雅黑</a:t>
            </a:r>
            <a:r>
              <a:rPr kumimoji="1" lang="en-US" altLang="zh-CN" dirty="0"/>
              <a:t>40</a:t>
            </a:r>
            <a:r>
              <a:rPr kumimoji="1" lang="zh-CN" altLang="en-US" dirty="0"/>
              <a:t>号</a:t>
            </a:r>
            <a:endParaRPr kumimoji="1" lang="zh-CN" altLang="en-US" dirty="0"/>
          </a:p>
        </p:txBody>
      </p:sp>
      <p:sp>
        <p:nvSpPr>
          <p:cNvPr id="39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6663120" y="2812203"/>
            <a:ext cx="4100065" cy="599912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3025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/>
              <a:t>标题微软雅黑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</a:t>
            </a:r>
            <a:endParaRPr kumimoji="1" lang="zh-CN" altLang="en-US" dirty="0"/>
          </a:p>
        </p:txBody>
      </p:sp>
      <p:sp>
        <p:nvSpPr>
          <p:cNvPr id="42" name="文本占位符 40"/>
          <p:cNvSpPr>
            <a:spLocks noGrp="1"/>
          </p:cNvSpPr>
          <p:nvPr>
            <p:ph type="body" sz="quarter" idx="15" hasCustomPrompt="1"/>
          </p:nvPr>
        </p:nvSpPr>
        <p:spPr>
          <a:xfrm>
            <a:off x="7170096" y="3549096"/>
            <a:ext cx="3592841" cy="351165"/>
          </a:xfrm>
          <a:solidFill>
            <a:srgbClr val="184199"/>
          </a:solidFill>
        </p:spPr>
        <p:txBody>
          <a:bodyPr>
            <a:normAutofit/>
          </a:bodyPr>
          <a:lstStyle>
            <a:lvl1pPr marL="0" indent="0" algn="r">
              <a:buFontTx/>
              <a:buNone/>
              <a:defRPr sz="17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zh-CN" altLang="en-US" dirty="0"/>
              <a:t>文字文字文字文字微软雅黑</a:t>
            </a:r>
            <a:r>
              <a:rPr kumimoji="1" lang="en-US" altLang="zh-CN" dirty="0"/>
              <a:t>18</a:t>
            </a:r>
            <a:r>
              <a:rPr kumimoji="1" lang="zh-CN" altLang="en-US" dirty="0"/>
              <a:t>号</a:t>
            </a:r>
            <a:endParaRPr kumimoji="1" lang="zh-CN" altLang="en-US" dirty="0"/>
          </a:p>
        </p:txBody>
      </p:sp>
      <p:sp>
        <p:nvSpPr>
          <p:cNvPr id="45" name="图片占位符 44"/>
          <p:cNvSpPr>
            <a:spLocks noGrp="1"/>
          </p:cNvSpPr>
          <p:nvPr>
            <p:ph type="pic" sz="quarter" idx="16" hasCustomPrompt="1"/>
          </p:nvPr>
        </p:nvSpPr>
        <p:spPr>
          <a:xfrm>
            <a:off x="7666380" y="4138612"/>
            <a:ext cx="569400" cy="433511"/>
          </a:xfrm>
        </p:spPr>
        <p:txBody>
          <a:bodyPr>
            <a:noAutofit/>
          </a:bodyPr>
          <a:lstStyle>
            <a:lvl1pPr marL="0" indent="0">
              <a:buNone/>
              <a:defRPr sz="1510"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6" name="图片占位符 44"/>
          <p:cNvSpPr>
            <a:spLocks noGrp="1"/>
          </p:cNvSpPr>
          <p:nvPr>
            <p:ph type="pic" sz="quarter" idx="17" hasCustomPrompt="1"/>
          </p:nvPr>
        </p:nvSpPr>
        <p:spPr>
          <a:xfrm>
            <a:off x="8473403" y="4138612"/>
            <a:ext cx="569400" cy="433511"/>
          </a:xfrm>
        </p:spPr>
        <p:txBody>
          <a:bodyPr>
            <a:noAutofit/>
          </a:bodyPr>
          <a:lstStyle>
            <a:lvl1pPr marL="0" indent="0">
              <a:buNone/>
              <a:defRPr sz="1510"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7" name="图片占位符 44"/>
          <p:cNvSpPr>
            <a:spLocks noGrp="1"/>
          </p:cNvSpPr>
          <p:nvPr>
            <p:ph type="pic" sz="quarter" idx="18" hasCustomPrompt="1"/>
          </p:nvPr>
        </p:nvSpPr>
        <p:spPr>
          <a:xfrm>
            <a:off x="9301119" y="4138612"/>
            <a:ext cx="569400" cy="433511"/>
          </a:xfrm>
        </p:spPr>
        <p:txBody>
          <a:bodyPr>
            <a:noAutofit/>
          </a:bodyPr>
          <a:lstStyle>
            <a:lvl1pPr marL="0" indent="0">
              <a:buNone/>
              <a:defRPr sz="1510"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sp>
        <p:nvSpPr>
          <p:cNvPr id="48" name="图片占位符 44"/>
          <p:cNvSpPr>
            <a:spLocks noGrp="1"/>
          </p:cNvSpPr>
          <p:nvPr>
            <p:ph type="pic" sz="quarter" idx="19" hasCustomPrompt="1"/>
          </p:nvPr>
        </p:nvSpPr>
        <p:spPr>
          <a:xfrm>
            <a:off x="10104314" y="4138612"/>
            <a:ext cx="569400" cy="433511"/>
          </a:xfrm>
        </p:spPr>
        <p:txBody>
          <a:bodyPr>
            <a:noAutofit/>
          </a:bodyPr>
          <a:lstStyle>
            <a:lvl1pPr marL="0" indent="0">
              <a:buNone/>
              <a:defRPr sz="1510"/>
            </a:lvl1pPr>
          </a:lstStyle>
          <a:p>
            <a:r>
              <a:rPr kumimoji="1" lang="zh-CN" altLang="en-US" dirty="0"/>
              <a:t>图标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52" y="767411"/>
            <a:ext cx="1706835" cy="5891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6" y="10346"/>
            <a:ext cx="11522075" cy="6480175"/>
          </a:xfrm>
          <a:prstGeom prst="rect">
            <a:avLst/>
          </a:prstGeom>
        </p:spPr>
      </p:pic>
      <p:sp>
        <p:nvSpPr>
          <p:cNvPr id="25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921269" y="827551"/>
            <a:ext cx="4749362" cy="45441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55" b="1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标题文字微软雅黑</a:t>
            </a:r>
            <a:r>
              <a:rPr kumimoji="1" lang="en-US" altLang="zh-CN" dirty="0"/>
              <a:t>26</a:t>
            </a:r>
            <a:r>
              <a:rPr kumimoji="1" lang="zh-CN" altLang="en-US" dirty="0"/>
              <a:t>号</a:t>
            </a:r>
            <a:endParaRPr kumimoji="1" lang="zh-CN" altLang="en-US" dirty="0"/>
          </a:p>
        </p:txBody>
      </p:sp>
      <p:sp>
        <p:nvSpPr>
          <p:cNvPr id="28" name="内容占位符 36"/>
          <p:cNvSpPr>
            <a:spLocks noGrp="1"/>
          </p:cNvSpPr>
          <p:nvPr>
            <p:ph sz="quarter" idx="12" hasCustomPrompt="1"/>
          </p:nvPr>
        </p:nvSpPr>
        <p:spPr>
          <a:xfrm>
            <a:off x="924615" y="1447021"/>
            <a:ext cx="2874518" cy="3166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10" b="1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标题文字微软雅黑</a:t>
            </a:r>
            <a:r>
              <a:rPr kumimoji="1" lang="en-US" altLang="zh-CN" dirty="0"/>
              <a:t>16</a:t>
            </a:r>
            <a:r>
              <a:rPr kumimoji="1" lang="zh-CN" altLang="en-US" dirty="0"/>
              <a:t>号</a:t>
            </a:r>
            <a:endParaRPr kumimoji="1" lang="en-US" altLang="zh-CN" dirty="0"/>
          </a:p>
        </p:txBody>
      </p:sp>
      <p:sp>
        <p:nvSpPr>
          <p:cNvPr id="29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924615" y="1754956"/>
            <a:ext cx="2874518" cy="5686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32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请输入您需要的文字请输入您需要的文字请输入您需要的文字</a:t>
            </a:r>
            <a:endParaRPr kumimoji="1" lang="zh-CN" altLang="en-US" dirty="0"/>
          </a:p>
        </p:txBody>
      </p:sp>
      <p:sp>
        <p:nvSpPr>
          <p:cNvPr id="30" name="内容占位符 36"/>
          <p:cNvSpPr>
            <a:spLocks noGrp="1"/>
          </p:cNvSpPr>
          <p:nvPr>
            <p:ph sz="quarter" idx="14" hasCustomPrompt="1"/>
          </p:nvPr>
        </p:nvSpPr>
        <p:spPr>
          <a:xfrm>
            <a:off x="7856743" y="1447021"/>
            <a:ext cx="2874518" cy="3166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10" b="1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标题文字微软雅黑</a:t>
            </a:r>
            <a:r>
              <a:rPr kumimoji="1" lang="en-US" altLang="zh-CN" dirty="0"/>
              <a:t>16</a:t>
            </a:r>
            <a:r>
              <a:rPr kumimoji="1" lang="zh-CN" altLang="en-US" dirty="0"/>
              <a:t>号</a:t>
            </a:r>
            <a:endParaRPr kumimoji="1" lang="en-US" altLang="zh-CN" dirty="0"/>
          </a:p>
        </p:txBody>
      </p:sp>
      <p:sp>
        <p:nvSpPr>
          <p:cNvPr id="31" name="内容占位符 36"/>
          <p:cNvSpPr>
            <a:spLocks noGrp="1"/>
          </p:cNvSpPr>
          <p:nvPr>
            <p:ph sz="quarter" idx="15" hasCustomPrompt="1"/>
          </p:nvPr>
        </p:nvSpPr>
        <p:spPr>
          <a:xfrm>
            <a:off x="7856743" y="1754956"/>
            <a:ext cx="2874518" cy="5686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32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请输入您需要的文字请输入您需要的文字请输入您需要的文字</a:t>
            </a:r>
            <a:endParaRPr kumimoji="1" lang="zh-CN" altLang="en-US" dirty="0"/>
          </a:p>
        </p:txBody>
      </p:sp>
      <p:sp>
        <p:nvSpPr>
          <p:cNvPr id="32" name="内容占位符 36"/>
          <p:cNvSpPr>
            <a:spLocks noGrp="1"/>
          </p:cNvSpPr>
          <p:nvPr>
            <p:ph sz="quarter" idx="16" hasCustomPrompt="1"/>
          </p:nvPr>
        </p:nvSpPr>
        <p:spPr>
          <a:xfrm>
            <a:off x="4401025" y="1447021"/>
            <a:ext cx="2874518" cy="3166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510" b="1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标题文字微软雅黑</a:t>
            </a:r>
            <a:r>
              <a:rPr kumimoji="1" lang="en-US" altLang="zh-CN" dirty="0"/>
              <a:t>16</a:t>
            </a:r>
            <a:r>
              <a:rPr kumimoji="1" lang="zh-CN" altLang="en-US" dirty="0"/>
              <a:t>号</a:t>
            </a:r>
            <a:endParaRPr kumimoji="1" lang="en-US" altLang="zh-CN" dirty="0"/>
          </a:p>
        </p:txBody>
      </p:sp>
      <p:sp>
        <p:nvSpPr>
          <p:cNvPr id="33" name="内容占位符 36"/>
          <p:cNvSpPr>
            <a:spLocks noGrp="1"/>
          </p:cNvSpPr>
          <p:nvPr>
            <p:ph sz="quarter" idx="17" hasCustomPrompt="1"/>
          </p:nvPr>
        </p:nvSpPr>
        <p:spPr>
          <a:xfrm>
            <a:off x="4401025" y="1754956"/>
            <a:ext cx="2874518" cy="568677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32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31800" indent="0">
              <a:buFontTx/>
              <a:buNone/>
              <a:defRPr/>
            </a:lvl2pPr>
            <a:lvl3pPr marL="864235" indent="0">
              <a:buFontTx/>
              <a:buNone/>
              <a:defRPr/>
            </a:lvl3pPr>
            <a:lvl4pPr marL="1296035" indent="0">
              <a:buFontTx/>
              <a:buNone/>
              <a:defRPr/>
            </a:lvl4pPr>
            <a:lvl5pPr marL="1727835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请输入您需要的文字请输入您需要的文字请输入您需要的文字</a:t>
            </a:r>
            <a:endParaRPr kumimoji="1" lang="zh-CN" altLang="en-US" dirty="0"/>
          </a:p>
        </p:txBody>
      </p:sp>
      <p:sp>
        <p:nvSpPr>
          <p:cNvPr id="35" name="图片占位符 29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609391"/>
            <a:ext cx="11522075" cy="3870784"/>
          </a:xfrm>
        </p:spPr>
        <p:txBody>
          <a:bodyPr/>
          <a:lstStyle>
            <a:lvl1pPr marL="0" indent="0">
              <a:buNone/>
              <a:defRPr sz="1890" baseline="0"/>
            </a:lvl1pPr>
          </a:lstStyle>
          <a:p>
            <a:r>
              <a:rPr kumimoji="1" lang="en-US" altLang="zh-CN" dirty="0"/>
              <a:t>   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                                                                                                  </a:t>
            </a:r>
            <a:r>
              <a:rPr kumimoji="1" lang="zh-CN" altLang="en-US" dirty="0"/>
              <a:t>图片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852" y="508766"/>
            <a:ext cx="1706835" cy="58911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wmf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/>
          <p:cNvSpPr>
            <a:spLocks noGrp="1"/>
          </p:cNvSpPr>
          <p:nvPr>
            <p:ph type="body" sz="quarter" idx="13"/>
          </p:nvPr>
        </p:nvSpPr>
        <p:spPr>
          <a:xfrm>
            <a:off x="4449402" y="1909852"/>
            <a:ext cx="6322971" cy="852623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软件测试工作流程和方法培训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385054" y="3144085"/>
            <a:ext cx="4387318" cy="348009"/>
          </a:xfrm>
          <a:prstGeom prst="rect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0"/>
          </a:p>
        </p:txBody>
      </p:sp>
      <p:sp>
        <p:nvSpPr>
          <p:cNvPr id="5" name="文本占位符 20"/>
          <p:cNvSpPr>
            <a:spLocks noGrp="1"/>
          </p:cNvSpPr>
          <p:nvPr/>
        </p:nvSpPr>
        <p:spPr>
          <a:xfrm>
            <a:off x="6321922" y="3168086"/>
            <a:ext cx="4366448" cy="356880"/>
          </a:xfrm>
          <a:prstGeom prst="rect">
            <a:avLst/>
          </a:prstGeom>
          <a:noFill/>
        </p:spPr>
        <p:txBody>
          <a:bodyPr vert="horz" lIns="86402" tIns="43201" rIns="86402" bIns="43201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700" dirty="0"/>
              <a:t>深信服科技研发专业能力系列课程</a:t>
            </a:r>
            <a:endParaRPr kumimoji="1" lang="zh-CN" alt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2849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用例管理平台</a:t>
            </a:r>
            <a:endParaRPr lang="en-US" altLang="zh-CN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8935" y="1097915"/>
            <a:ext cx="32359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访问地址：http://</a:t>
            </a:r>
            <a:r>
              <a:rPr lang="en-US" altLang="zh-CN">
                <a:solidFill>
                  <a:srgbClr val="FF0000"/>
                </a:solidFill>
              </a:rPr>
              <a:t>tp</a:t>
            </a:r>
            <a:r>
              <a:rPr lang="zh-CN" altLang="en-US">
                <a:solidFill>
                  <a:srgbClr val="FF0000"/>
                </a:solidFill>
              </a:rPr>
              <a:t>.sangfor.</a:t>
            </a:r>
            <a:r>
              <a:rPr lang="en-US" altLang="zh-CN">
                <a:solidFill>
                  <a:srgbClr val="FF0000"/>
                </a:solidFill>
              </a:rPr>
              <a:t>org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账号：</a:t>
            </a:r>
            <a:r>
              <a:rPr lang="en-US" altLang="zh-CN">
                <a:solidFill>
                  <a:srgbClr val="FF0000"/>
                </a:solidFill>
              </a:rPr>
              <a:t>BBS</a:t>
            </a:r>
            <a:r>
              <a:rPr lang="zh-CN" altLang="en-US">
                <a:solidFill>
                  <a:srgbClr val="FF0000"/>
                </a:solidFill>
              </a:rPr>
              <a:t>账号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" y="2058670"/>
            <a:ext cx="10056495" cy="3910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3738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用例执行障碍处理</a:t>
            </a:r>
            <a:endParaRPr lang="en-US" altLang="zh-CN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211070"/>
            <a:ext cx="3895090" cy="24434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5175" y="2056130"/>
            <a:ext cx="64979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场景一：</a:t>
            </a:r>
            <a:r>
              <a:rPr lang="zh-CN" altLang="en-US"/>
              <a:t>案例步骤没看懂，不知道要测什么？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>
                <a:sym typeface="+mn-ea"/>
              </a:rPr>
              <a:t>场景二：</a:t>
            </a:r>
            <a:r>
              <a:rPr lang="zh-CN" altLang="en-US"/>
              <a:t>步骤和预期结果好像编写有误，咋办？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>
                <a:sym typeface="+mn-ea"/>
              </a:rPr>
              <a:t>场景三：</a:t>
            </a:r>
            <a:r>
              <a:rPr lang="zh-CN" altLang="en-US"/>
              <a:t>这个案例所需要的环境资源找不到，咋办？</a:t>
            </a:r>
            <a:endParaRPr lang="zh-CN" altLang="en-US"/>
          </a:p>
          <a:p>
            <a:endParaRPr lang="zh-CN" altLang="en-US"/>
          </a:p>
          <a:p>
            <a:r>
              <a:rPr lang="zh-CN" altLang="en-US" b="1"/>
              <a:t>场景四：</a:t>
            </a:r>
            <a:r>
              <a:rPr lang="zh-CN" altLang="en-US"/>
              <a:t>这几个案例我认为执行</a:t>
            </a:r>
            <a:r>
              <a:rPr lang="zh-CN" altLang="en-US">
                <a:sym typeface="+mn-ea"/>
              </a:rPr>
              <a:t>压根</a:t>
            </a:r>
            <a:r>
              <a:rPr lang="zh-CN" altLang="en-US"/>
              <a:t>就没有任何意义，开发的实现机制就决定没有问题，直接就不用执行了？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3738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用例执行效率提升</a:t>
            </a:r>
            <a:endParaRPr lang="en-US" altLang="zh-CN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55340" y="1877060"/>
            <a:ext cx="7519035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测试用例按优先级顺序执行，通常是基本、然后再异常顺序执行。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做好复杂场景配置以及环境的备份，以便后续bug回归或bug重现，节约环境准备时间。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事前规划：相同场景下用例集中在一起执行，避免场景频繁切换，影响效率。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提前规划准备好资源以及环境，避免临时测试临时准备影响当天效率。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5" y="2658745"/>
            <a:ext cx="2447925" cy="1447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5072380" cy="6299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用例执行的延伸（发散）</a:t>
            </a:r>
            <a:endParaRPr lang="en-US" altLang="zh-CN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2468245"/>
            <a:ext cx="1905000" cy="1962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32150" y="2094865"/>
            <a:ext cx="74599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场景一：</a:t>
            </a:r>
            <a:r>
              <a:rPr lang="zh-CN" altLang="en-US"/>
              <a:t>执行用例都一天了，一个BUG都没有发现，心里好慌？怎么办</a:t>
            </a:r>
            <a:r>
              <a:rPr lang="zh-CN" altLang="en-US"/>
              <a:t>？</a:t>
            </a:r>
            <a:endParaRPr lang="zh-CN" altLang="en-US" b="1"/>
          </a:p>
          <a:p>
            <a:endParaRPr lang="zh-CN" altLang="en-US" b="1"/>
          </a:p>
          <a:p>
            <a:endParaRPr lang="zh-CN" altLang="en-US" b="1"/>
          </a:p>
          <a:p>
            <a:r>
              <a:rPr lang="zh-CN" altLang="en-US" b="1">
                <a:sym typeface="+mn-ea"/>
              </a:rPr>
              <a:t>场景二：</a:t>
            </a:r>
            <a:r>
              <a:rPr lang="zh-CN" altLang="en-US"/>
              <a:t>有同事跟我说他发现了一些俺负责模块的BUG？为什么我执行用例没发现呀？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 b="1">
                <a:sym typeface="+mn-ea"/>
              </a:rPr>
              <a:t>场景三：</a:t>
            </a:r>
            <a:r>
              <a:rPr lang="zh-CN" altLang="en-US"/>
              <a:t>用例全部执行完了，BUG不多，质量挺稳定的，研发兄弟非常靠谱，安心歇息了？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2405380" cy="6299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流程高压线</a:t>
            </a:r>
            <a:endParaRPr lang="en-US" altLang="zh-CN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2212975"/>
            <a:ext cx="3295015" cy="2428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10025" y="2460625"/>
            <a:ext cx="64725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高压线：</a:t>
            </a:r>
            <a:endParaRPr lang="zh-CN" altLang="en-US" sz="2000">
              <a:solidFill>
                <a:srgbClr val="FF0000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rgbClr val="FF0000"/>
                </a:solidFill>
              </a:rPr>
              <a:t>实际没有执行的用例，标记为已执行完。</a:t>
            </a:r>
            <a:endParaRPr lang="zh-CN" altLang="en-US" sz="2000">
              <a:solidFill>
                <a:srgbClr val="FF0000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rgbClr val="FF0000"/>
                </a:solidFill>
              </a:rPr>
              <a:t>个人认为觉得没有必要执行的案例，没有跟项目经理确认，直接</a:t>
            </a:r>
            <a:r>
              <a:rPr lang="en-US" altLang="zh-CN" sz="2000">
                <a:solidFill>
                  <a:srgbClr val="FF0000"/>
                </a:solidFill>
              </a:rPr>
              <a:t>N/A</a:t>
            </a:r>
            <a:r>
              <a:rPr lang="zh-CN" altLang="en-US" sz="2000">
                <a:solidFill>
                  <a:srgbClr val="FF0000"/>
                </a:solidFill>
              </a:rPr>
              <a:t>掉。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" y="168"/>
            <a:ext cx="11520011" cy="6480006"/>
          </a:xfrm>
          <a:prstGeom prst="rect">
            <a:avLst/>
          </a:prstGeom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989304" y="2768292"/>
            <a:ext cx="3583940" cy="587375"/>
          </a:xfrm>
          <a:prstGeom prst="rect">
            <a:avLst/>
          </a:prstGeom>
          <a:noFill/>
          <a:ln>
            <a:noFill/>
          </a:ln>
        </p:spPr>
        <p:txBody>
          <a:bodyPr wrap="non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4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如何做好缺陷跟踪</a:t>
            </a:r>
            <a:endParaRPr lang="zh-CN" altLang="en-US" sz="34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线连接符 6"/>
          <p:cNvCxnSpPr/>
          <p:nvPr/>
        </p:nvCxnSpPr>
        <p:spPr>
          <a:xfrm flipV="1">
            <a:off x="5686202" y="3395888"/>
            <a:ext cx="4886209" cy="1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19981" y="3614026"/>
            <a:ext cx="2052431" cy="406652"/>
            <a:chOff x="5010464" y="3351078"/>
            <a:chExt cx="2172097" cy="4303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010464" y="3351078"/>
              <a:ext cx="430363" cy="4303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591042" y="3351078"/>
              <a:ext cx="430363" cy="43036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171620" y="3351078"/>
              <a:ext cx="430363" cy="43036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752198" y="3351078"/>
              <a:ext cx="430363" cy="43036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86583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84284" y="2872333"/>
            <a:ext cx="2468880" cy="78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主要内容</a:t>
            </a:r>
            <a:endParaRPr lang="zh-CN" altLang="en-US" sz="4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2" name="文本框 14"/>
          <p:cNvSpPr txBox="1">
            <a:spLocks noChangeArrowheads="1"/>
          </p:cNvSpPr>
          <p:nvPr/>
        </p:nvSpPr>
        <p:spPr bwMode="auto">
          <a:xfrm>
            <a:off x="5518478" y="2833383"/>
            <a:ext cx="3068489" cy="433705"/>
          </a:xfrm>
          <a:prstGeom prst="rect">
            <a:avLst/>
          </a:prstGeom>
          <a:noFill/>
          <a:ln>
            <a:noFill/>
          </a:ln>
        </p:spPr>
        <p:txBody>
          <a:bodyPr wrap="squar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缺陷跟踪应该怎么做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5497052" y="3432198"/>
            <a:ext cx="3068489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开发测试无障碍沟通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15"/>
          <p:cNvSpPr txBox="1"/>
          <p:nvPr/>
        </p:nvSpPr>
        <p:spPr>
          <a:xfrm>
            <a:off x="5497195" y="4037965"/>
            <a:ext cx="3241675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流程高压线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44658" y="2833602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366AB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0597" y="3434805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6536" y="4063170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5501968" y="2223783"/>
            <a:ext cx="3068489" cy="433705"/>
          </a:xfrm>
          <a:prstGeom prst="rect">
            <a:avLst/>
          </a:prstGeom>
          <a:noFill/>
          <a:ln>
            <a:noFill/>
          </a:ln>
        </p:spPr>
        <p:txBody>
          <a:bodyPr wrap="squar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</a:rPr>
              <a:t>缺陷跟踪业务流程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4658" y="2224002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366AB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2849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缺陷管理系统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8935" y="1097915"/>
            <a:ext cx="3232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访问地址：http://td.sangfor.</a:t>
            </a:r>
            <a:r>
              <a:rPr lang="en-US" altLang="zh-CN">
                <a:solidFill>
                  <a:srgbClr val="FF0000"/>
                </a:solidFill>
              </a:rPr>
              <a:t>org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账号：</a:t>
            </a:r>
            <a:r>
              <a:rPr lang="en-US" altLang="zh-CN">
                <a:solidFill>
                  <a:srgbClr val="FF0000"/>
                </a:solidFill>
              </a:rPr>
              <a:t>BBS</a:t>
            </a:r>
            <a:r>
              <a:rPr lang="zh-CN" altLang="en-US">
                <a:solidFill>
                  <a:srgbClr val="FF0000"/>
                </a:solidFill>
              </a:rPr>
              <a:t>账号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757680"/>
            <a:ext cx="9775825" cy="455231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895350" y="3312160"/>
            <a:ext cx="617220" cy="384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45110" y="3773170"/>
            <a:ext cx="1512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1D41D5"/>
                </a:solidFill>
              </a:rPr>
              <a:t>BUG</a:t>
            </a:r>
            <a:r>
              <a:rPr lang="zh-CN" altLang="en-US">
                <a:solidFill>
                  <a:srgbClr val="1D41D5"/>
                </a:solidFill>
              </a:rPr>
              <a:t>模板功能</a:t>
            </a:r>
            <a:endParaRPr lang="zh-CN" altLang="en-US">
              <a:solidFill>
                <a:srgbClr val="1D41D5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9738360" y="5430520"/>
            <a:ext cx="55245" cy="546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954135" y="5062220"/>
            <a:ext cx="1512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1D41D5"/>
                </a:solidFill>
              </a:rPr>
              <a:t>保存</a:t>
            </a:r>
            <a:r>
              <a:rPr lang="en-US" altLang="zh-CN">
                <a:solidFill>
                  <a:srgbClr val="1D41D5"/>
                </a:solidFill>
              </a:rPr>
              <a:t>BUG</a:t>
            </a:r>
            <a:r>
              <a:rPr lang="zh-CN" altLang="en-US">
                <a:solidFill>
                  <a:srgbClr val="1D41D5"/>
                </a:solidFill>
              </a:rPr>
              <a:t>模板</a:t>
            </a:r>
            <a:endParaRPr lang="zh-CN" altLang="en-US">
              <a:solidFill>
                <a:srgbClr val="1D41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2849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必填字段说明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75" y="1745615"/>
            <a:ext cx="5200015" cy="356171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>
            <a:off x="1895475" y="1992630"/>
            <a:ext cx="1777365" cy="527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16635" y="1624330"/>
            <a:ext cx="150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项目阶段信息影响缺陷质量分析</a:t>
            </a:r>
            <a:endParaRPr lang="zh-CN" altLang="en-US" sz="1200">
              <a:solidFill>
                <a:srgbClr val="1D41D5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4104640" y="1278255"/>
            <a:ext cx="457835" cy="1962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1924050" y="4392295"/>
            <a:ext cx="1892935" cy="4006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514475" y="3068955"/>
            <a:ext cx="2302510" cy="459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428750" y="3773805"/>
            <a:ext cx="2388235" cy="42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6697345" y="3816350"/>
            <a:ext cx="1265555" cy="9480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6913245" y="3528060"/>
            <a:ext cx="1249680" cy="2266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6624955" y="1249680"/>
            <a:ext cx="575945" cy="1054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6697345" y="2520315"/>
            <a:ext cx="1303655" cy="396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19785" y="2608580"/>
            <a:ext cx="150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缺陷预防、质量活动的度量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16985" y="1002665"/>
            <a:ext cx="1500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影响模块质量分析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7385" y="3355975"/>
            <a:ext cx="150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基于对客户影响的严重程度定级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62395" y="974090"/>
            <a:ext cx="1500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1D41D5"/>
                </a:solidFill>
              </a:rPr>
              <a:t>BUG</a:t>
            </a:r>
            <a:r>
              <a:rPr lang="zh-CN" altLang="en-US" sz="1200">
                <a:solidFill>
                  <a:srgbClr val="1D41D5"/>
                </a:solidFill>
              </a:rPr>
              <a:t>定级，优先级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306310" y="2895600"/>
            <a:ext cx="150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基于开发视角模块质量分析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43940" y="4764405"/>
            <a:ext cx="1500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质量分析度量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200900" y="4764405"/>
            <a:ext cx="15005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用例质量分析维度</a:t>
            </a:r>
            <a:endParaRPr lang="zh-CN" altLang="en-US" sz="1200">
              <a:solidFill>
                <a:srgbClr val="1D41D5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477760" y="3754755"/>
            <a:ext cx="150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rgbClr val="1D41D5"/>
                </a:solidFill>
              </a:rPr>
              <a:t>测试</a:t>
            </a:r>
            <a:r>
              <a:rPr lang="en-US" altLang="zh-CN" sz="1200">
                <a:solidFill>
                  <a:srgbClr val="1D41D5"/>
                </a:solidFill>
              </a:rPr>
              <a:t>BUG</a:t>
            </a:r>
            <a:r>
              <a:rPr lang="zh-CN" altLang="en-US" sz="1200">
                <a:solidFill>
                  <a:srgbClr val="1D41D5"/>
                </a:solidFill>
              </a:rPr>
              <a:t>类型分析维度</a:t>
            </a:r>
            <a:endParaRPr lang="zh-CN" altLang="en-US" sz="1200">
              <a:solidFill>
                <a:srgbClr val="1D41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35687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、缺陷跟踪流程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910" y="1565789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缺陷创建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37815" y="1565789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缺陷审核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77294" y="1565789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缺陷修改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05413" y="156578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缺陷修改审核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2" idx="3"/>
            <a:endCxn id="3" idx="1"/>
          </p:cNvCxnSpPr>
          <p:nvPr/>
        </p:nvCxnSpPr>
        <p:spPr>
          <a:xfrm>
            <a:off x="1360906" y="1678700"/>
            <a:ext cx="147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3" idx="3"/>
            <a:endCxn id="6" idx="1"/>
          </p:cNvCxnSpPr>
          <p:nvPr/>
        </p:nvCxnSpPr>
        <p:spPr>
          <a:xfrm>
            <a:off x="3945811" y="1678700"/>
            <a:ext cx="1631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3621773" y="1227159"/>
            <a:ext cx="0" cy="33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037740" y="1227159"/>
            <a:ext cx="25849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038981" y="1227159"/>
            <a:ext cx="0" cy="33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919188" y="100042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返回提交人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29907" y="1423346"/>
            <a:ext cx="1133920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提交审核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8" name="直接箭头连接符 27"/>
          <p:cNvCxnSpPr>
            <a:stCxn id="2" idx="2"/>
            <a:endCxn id="31" idx="0"/>
          </p:cNvCxnSpPr>
          <p:nvPr/>
        </p:nvCxnSpPr>
        <p:spPr>
          <a:xfrm flipH="1">
            <a:off x="786588" y="1935756"/>
            <a:ext cx="20320" cy="925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32331" y="2861394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缺陷取消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168287" y="1440320"/>
            <a:ext cx="1107995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6" name="直接箭头连接符 35"/>
          <p:cNvCxnSpPr>
            <a:stCxn id="6" idx="3"/>
            <a:endCxn id="7" idx="1"/>
          </p:cNvCxnSpPr>
          <p:nvPr/>
        </p:nvCxnSpPr>
        <p:spPr>
          <a:xfrm>
            <a:off x="6685290" y="1678700"/>
            <a:ext cx="18199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016870" y="358653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项目组裁决</a:t>
            </a:r>
            <a:endParaRPr lang="zh-CN" altLang="en-US" dirty="0"/>
          </a:p>
        </p:txBody>
      </p:sp>
      <p:cxnSp>
        <p:nvCxnSpPr>
          <p:cNvPr id="42" name="直接箭头连接符 41"/>
          <p:cNvCxnSpPr>
            <a:stCxn id="6" idx="2"/>
            <a:endCxn id="40" idx="0"/>
          </p:cNvCxnSpPr>
          <p:nvPr/>
        </p:nvCxnSpPr>
        <p:spPr>
          <a:xfrm flipH="1">
            <a:off x="4686032" y="1864001"/>
            <a:ext cx="1445260" cy="165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0" idx="0"/>
            <a:endCxn id="6" idx="1"/>
          </p:cNvCxnSpPr>
          <p:nvPr/>
        </p:nvCxnSpPr>
        <p:spPr>
          <a:xfrm flipV="1">
            <a:off x="4686284" y="1678991"/>
            <a:ext cx="890905" cy="183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320970" y="4819458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缺陷挂起</a:t>
            </a:r>
            <a:endParaRPr lang="zh-CN" altLang="en-US" dirty="0"/>
          </a:p>
        </p:txBody>
      </p:sp>
      <p:cxnSp>
        <p:nvCxnSpPr>
          <p:cNvPr id="55" name="直接箭头连接符 54"/>
          <p:cNvCxnSpPr>
            <a:stCxn id="40" idx="1"/>
          </p:cNvCxnSpPr>
          <p:nvPr/>
        </p:nvCxnSpPr>
        <p:spPr>
          <a:xfrm flipH="1">
            <a:off x="2837815" y="3699442"/>
            <a:ext cx="1179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2934050" y="353971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提交主管确认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9290243" y="1227160"/>
            <a:ext cx="0" cy="33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6362125" y="1227160"/>
            <a:ext cx="2928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6362124" y="1227160"/>
            <a:ext cx="0" cy="333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7264491" y="100042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672507" y="3772190"/>
            <a:ext cx="26701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dirty="0"/>
              <a:t>组织缺陷回归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7086703" y="1417737"/>
            <a:ext cx="1230070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提交修改审核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9" name="直接箭头连接符 68"/>
          <p:cNvCxnSpPr>
            <a:stCxn id="7" idx="2"/>
            <a:endCxn id="67" idx="0"/>
          </p:cNvCxnSpPr>
          <p:nvPr/>
        </p:nvCxnSpPr>
        <p:spPr>
          <a:xfrm flipH="1">
            <a:off x="9008303" y="1864001"/>
            <a:ext cx="281940" cy="183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10342618" y="3956856"/>
            <a:ext cx="258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 flipV="1">
            <a:off x="10591168" y="1750458"/>
            <a:ext cx="9458" cy="22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7" idx="3"/>
          </p:cNvCxnSpPr>
          <p:nvPr/>
        </p:nvCxnSpPr>
        <p:spPr>
          <a:xfrm flipH="1">
            <a:off x="10075073" y="1678700"/>
            <a:ext cx="51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6412085" y="5331971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测试缺陷回归</a:t>
            </a:r>
            <a:endParaRPr lang="zh-CN" altLang="en-US" dirty="0"/>
          </a:p>
        </p:txBody>
      </p:sp>
      <p:cxnSp>
        <p:nvCxnSpPr>
          <p:cNvPr id="85" name="直接箭头连接符 84"/>
          <p:cNvCxnSpPr>
            <a:endCxn id="84" idx="3"/>
          </p:cNvCxnSpPr>
          <p:nvPr/>
        </p:nvCxnSpPr>
        <p:spPr>
          <a:xfrm flipH="1">
            <a:off x="7981745" y="4069767"/>
            <a:ext cx="956072" cy="137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3470263" y="5331971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缺陷回归确认</a:t>
            </a:r>
            <a:endParaRPr lang="zh-CN" altLang="en-US" dirty="0"/>
          </a:p>
        </p:txBody>
      </p:sp>
      <p:cxnSp>
        <p:nvCxnSpPr>
          <p:cNvPr id="98" name="直接箭头连接符 97"/>
          <p:cNvCxnSpPr>
            <a:stCxn id="84" idx="1"/>
            <a:endCxn id="96" idx="3"/>
          </p:cNvCxnSpPr>
          <p:nvPr/>
        </p:nvCxnSpPr>
        <p:spPr>
          <a:xfrm flipH="1">
            <a:off x="5039850" y="5444882"/>
            <a:ext cx="137223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5461311" y="6232312"/>
            <a:ext cx="110799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缺陷关闭</a:t>
            </a:r>
            <a:endParaRPr lang="zh-CN" altLang="en-US" dirty="0"/>
          </a:p>
        </p:txBody>
      </p:sp>
      <p:cxnSp>
        <p:nvCxnSpPr>
          <p:cNvPr id="101" name="直接箭头连接符 100"/>
          <p:cNvCxnSpPr>
            <a:stCxn id="96" idx="2"/>
            <a:endCxn id="99" idx="0"/>
          </p:cNvCxnSpPr>
          <p:nvPr/>
        </p:nvCxnSpPr>
        <p:spPr>
          <a:xfrm>
            <a:off x="4255093" y="5630183"/>
            <a:ext cx="1760220" cy="53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84" idx="2"/>
            <a:endCxn id="99" idx="0"/>
          </p:cNvCxnSpPr>
          <p:nvPr/>
        </p:nvCxnSpPr>
        <p:spPr>
          <a:xfrm flipH="1">
            <a:off x="6015180" y="5630183"/>
            <a:ext cx="1181735" cy="530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5155097" y="5180640"/>
            <a:ext cx="1182716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提交回归确认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8" name="直接连接符 107"/>
          <p:cNvCxnSpPr>
            <a:stCxn id="96" idx="0"/>
          </p:cNvCxnSpPr>
          <p:nvPr/>
        </p:nvCxnSpPr>
        <p:spPr>
          <a:xfrm flipV="1">
            <a:off x="4255093" y="4968625"/>
            <a:ext cx="0" cy="291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4255093" y="5040380"/>
            <a:ext cx="2471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6726187" y="5040380"/>
            <a:ext cx="0" cy="29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4968195" y="4718151"/>
            <a:ext cx="1263225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返回测试回归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7" name="直接箭头连接符 116"/>
          <p:cNvCxnSpPr>
            <a:stCxn id="6" idx="2"/>
            <a:endCxn id="67" idx="1"/>
          </p:cNvCxnSpPr>
          <p:nvPr/>
        </p:nvCxnSpPr>
        <p:spPr>
          <a:xfrm>
            <a:off x="6131292" y="1864001"/>
            <a:ext cx="1541145" cy="2021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67" idx="0"/>
            <a:endCxn id="6" idx="2"/>
          </p:cNvCxnSpPr>
          <p:nvPr/>
        </p:nvCxnSpPr>
        <p:spPr>
          <a:xfrm flipH="1" flipV="1">
            <a:off x="6131648" y="1864015"/>
            <a:ext cx="2876550" cy="183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84" idx="0"/>
            <a:endCxn id="6" idx="2"/>
          </p:cNvCxnSpPr>
          <p:nvPr/>
        </p:nvCxnSpPr>
        <p:spPr>
          <a:xfrm flipH="1" flipV="1">
            <a:off x="6131385" y="1863601"/>
            <a:ext cx="1065530" cy="339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>
            <a:stCxn id="67" idx="1"/>
            <a:endCxn id="40" idx="3"/>
          </p:cNvCxnSpPr>
          <p:nvPr/>
        </p:nvCxnSpPr>
        <p:spPr>
          <a:xfrm flipH="1" flipV="1">
            <a:off x="5355392" y="3699681"/>
            <a:ext cx="2317115" cy="185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40" idx="2"/>
          </p:cNvCxnSpPr>
          <p:nvPr/>
        </p:nvCxnSpPr>
        <p:spPr>
          <a:xfrm>
            <a:off x="4686284" y="3884108"/>
            <a:ext cx="73055" cy="569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endCxn id="67" idx="1"/>
          </p:cNvCxnSpPr>
          <p:nvPr/>
        </p:nvCxnSpPr>
        <p:spPr>
          <a:xfrm flipV="1">
            <a:off x="4741885" y="3885101"/>
            <a:ext cx="2930622" cy="57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本框 115"/>
          <p:cNvSpPr txBox="1"/>
          <p:nvPr/>
        </p:nvSpPr>
        <p:spPr>
          <a:xfrm>
            <a:off x="3279769" y="4386481"/>
            <a:ext cx="800219" cy="618183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/>
              <a:t>维持当前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修改方案</a:t>
            </a:r>
            <a:endParaRPr lang="zh-CN" altLang="en-US" sz="1200" dirty="0"/>
          </a:p>
        </p:txBody>
      </p:sp>
      <p:sp>
        <p:nvSpPr>
          <p:cNvPr id="71" name="文本框 70"/>
          <p:cNvSpPr txBox="1"/>
          <p:nvPr/>
        </p:nvSpPr>
        <p:spPr>
          <a:xfrm>
            <a:off x="1087682" y="3579692"/>
            <a:ext cx="17540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主管</a:t>
            </a:r>
            <a:r>
              <a:rPr lang="en-US" altLang="zh-CN" dirty="0"/>
              <a:t>+RDM</a:t>
            </a:r>
            <a:r>
              <a:rPr lang="zh-CN" altLang="en-US" dirty="0"/>
              <a:t>确认</a:t>
            </a:r>
            <a:endParaRPr lang="en-US" altLang="zh-CN" dirty="0"/>
          </a:p>
        </p:txBody>
      </p:sp>
      <p:cxnSp>
        <p:nvCxnSpPr>
          <p:cNvPr id="12" name="直接箭头连接符 11"/>
          <p:cNvCxnSpPr>
            <a:stCxn id="71" idx="0"/>
            <a:endCxn id="6" idx="1"/>
          </p:cNvCxnSpPr>
          <p:nvPr/>
        </p:nvCxnSpPr>
        <p:spPr>
          <a:xfrm flipV="1">
            <a:off x="1964685" y="1679137"/>
            <a:ext cx="3612515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19188" y="3949024"/>
            <a:ext cx="0" cy="86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73598" y="1248569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new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95898" y="128139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new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80988" y="1966867"/>
            <a:ext cx="1133920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缺陷取消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10321" y="119482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open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8659550" y="127820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fixed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 rot="16736142">
            <a:off x="8497202" y="2649774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提交测试回归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286956" y="2344688"/>
            <a:ext cx="369332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返回修改审核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 rot="3083098">
            <a:off x="6661668" y="3060094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提交测试回归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977095" y="347629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fixed_</a:t>
            </a:r>
            <a:r>
              <a:rPr lang="zh-CN" altLang="en-US" dirty="0">
                <a:solidFill>
                  <a:srgbClr val="FF0000"/>
                </a:solidFill>
              </a:rPr>
              <a:t>已审核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 rot="1887020">
            <a:off x="7087216" y="2606721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 rot="18335681">
            <a:off x="8063730" y="4690579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进行缺陷回归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980737" y="193512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reopen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178082" y="501564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回归中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224448" y="500466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确认中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5627173" y="5722339"/>
            <a:ext cx="1058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回归通过，问题关闭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 rot="4320011">
            <a:off x="6112952" y="3121547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5478773" y="357969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提交问题裁决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342606" y="4156857"/>
            <a:ext cx="1504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返回组织缺陷回归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744278" y="325291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裁决中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242920" y="450789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halt_2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5" name="文本框 124"/>
          <p:cNvSpPr txBox="1"/>
          <p:nvPr/>
        </p:nvSpPr>
        <p:spPr>
          <a:xfrm rot="17795207">
            <a:off x="4458774" y="2499705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 rot="20018006">
            <a:off x="2917060" y="2522087"/>
            <a:ext cx="1126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返回开发修改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410687" y="415685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提交缺陷挂起</a:t>
            </a:r>
            <a:endParaRPr lang="zh-CN" altLang="en-US" sz="1200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214664" y="3271481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>
                <a:solidFill>
                  <a:srgbClr val="FF0000"/>
                </a:solidFill>
              </a:rPr>
              <a:t>halt_1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1861060" y="449879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>
                <a:solidFill>
                  <a:srgbClr val="FF0000"/>
                </a:solidFill>
              </a:rPr>
              <a:t>wontfix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81975" y="2608723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closed_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非问题</a:t>
            </a:r>
            <a:endParaRPr lang="zh-CN" altLang="en-US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-96990" y="2599784"/>
            <a:ext cx="946093" cy="26161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1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closed_dup</a:t>
            </a:r>
            <a:endParaRPr lang="zh-CN" altLang="en-US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4645991" y="6028610"/>
            <a:ext cx="946093" cy="26161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1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closed_dup</a:t>
            </a:r>
            <a:endParaRPr lang="zh-CN" altLang="en-US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6273526" y="6027800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closed_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非问题</a:t>
            </a:r>
            <a:endParaRPr lang="zh-CN" altLang="en-US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4810923" y="6286173"/>
            <a:ext cx="617477" cy="26161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1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closed</a:t>
            </a:r>
            <a:endParaRPr lang="zh-CN" altLang="en-US" sz="11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9669299" y="5366919"/>
            <a:ext cx="1853392" cy="10290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FF0000"/>
                </a:solidFill>
              </a:rPr>
              <a:t>红色</a:t>
            </a:r>
            <a:r>
              <a:rPr lang="zh-CN" altLang="en-US" sz="1400" dirty="0"/>
              <a:t>表示缺陷状态</a:t>
            </a:r>
            <a:endParaRPr lang="en-US" altLang="zh-CN" sz="14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>
                <a:solidFill>
                  <a:srgbClr val="0070C0"/>
                </a:solidFill>
              </a:rPr>
              <a:t>蓝线</a:t>
            </a:r>
            <a:r>
              <a:rPr lang="zh-CN" altLang="en-US" sz="1400" dirty="0"/>
              <a:t>表示处理动作</a:t>
            </a:r>
            <a:endParaRPr lang="en-US" altLang="zh-CN" sz="14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b="1" dirty="0"/>
              <a:t>黑框</a:t>
            </a:r>
            <a:r>
              <a:rPr lang="zh-CN" altLang="en-US" sz="1400" dirty="0"/>
              <a:t>表示流程阶段</a:t>
            </a:r>
            <a:endParaRPr lang="zh-CN" altLang="en-US" sz="1400" dirty="0"/>
          </a:p>
        </p:txBody>
      </p:sp>
      <p:sp>
        <p:nvSpPr>
          <p:cNvPr id="88" name="文本框 87"/>
          <p:cNvSpPr txBox="1"/>
          <p:nvPr/>
        </p:nvSpPr>
        <p:spPr>
          <a:xfrm>
            <a:off x="4056609" y="628236"/>
            <a:ext cx="11079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dirty="0"/>
              <a:t>问题重现</a:t>
            </a:r>
            <a:endParaRPr lang="zh-CN" altLang="en-US" dirty="0"/>
          </a:p>
        </p:txBody>
      </p:sp>
      <p:sp>
        <p:nvSpPr>
          <p:cNvPr id="104" name="文本框 103"/>
          <p:cNvSpPr txBox="1"/>
          <p:nvPr/>
        </p:nvSpPr>
        <p:spPr>
          <a:xfrm>
            <a:off x="3983462" y="931958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>
                <a:solidFill>
                  <a:srgbClr val="FF0000"/>
                </a:solidFill>
              </a:rPr>
              <a:t>重现中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>
            <a:stCxn id="6" idx="0"/>
            <a:endCxn id="88" idx="2"/>
          </p:cNvCxnSpPr>
          <p:nvPr/>
        </p:nvCxnSpPr>
        <p:spPr>
          <a:xfrm flipH="1" flipV="1">
            <a:off x="4610467" y="925709"/>
            <a:ext cx="1520825" cy="56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4788074" y="1031815"/>
            <a:ext cx="1230070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提交问题重现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9" name="直接连接符 28"/>
          <p:cNvCxnSpPr>
            <a:stCxn id="88" idx="3"/>
          </p:cNvCxnSpPr>
          <p:nvPr/>
        </p:nvCxnSpPr>
        <p:spPr>
          <a:xfrm>
            <a:off x="5164605" y="741147"/>
            <a:ext cx="963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5115450" y="499126"/>
            <a:ext cx="1107995" cy="341184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提交开发修改</a:t>
            </a:r>
            <a:endParaRPr lang="zh-CN" altLang="en-US" sz="1200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1" name="直接箭头连接符 50"/>
          <p:cNvCxnSpPr>
            <a:endCxn id="6" idx="0"/>
          </p:cNvCxnSpPr>
          <p:nvPr/>
        </p:nvCxnSpPr>
        <p:spPr>
          <a:xfrm>
            <a:off x="6128352" y="741147"/>
            <a:ext cx="2940" cy="75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60300" y="5958161"/>
            <a:ext cx="2985081" cy="258607"/>
            <a:chOff x="13675" y="10183"/>
            <a:chExt cx="4975" cy="431"/>
          </a:xfrm>
        </p:grpSpPr>
        <p:grpSp>
          <p:nvGrpSpPr>
            <p:cNvPr id="2" name="组合 1"/>
            <p:cNvGrpSpPr/>
            <p:nvPr/>
          </p:nvGrpSpPr>
          <p:grpSpPr>
            <a:xfrm>
              <a:off x="13675" y="10183"/>
              <a:ext cx="4529" cy="418"/>
              <a:chOff x="2940784" y="4615829"/>
              <a:chExt cx="2108269" cy="265449"/>
            </a:xfrm>
          </p:grpSpPr>
          <p:sp>
            <p:nvSpPr>
              <p:cNvPr id="4" name="Rectangle: Rounded Corners 19"/>
              <p:cNvSpPr/>
              <p:nvPr/>
            </p:nvSpPr>
            <p:spPr>
              <a:xfrm>
                <a:off x="2940784" y="4629164"/>
                <a:ext cx="2108269" cy="233952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defRPr/>
                </a:pPr>
                <a:endParaRPr lang="id-ID" sz="1325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325675" y="4615829"/>
                <a:ext cx="1679026" cy="2654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4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深信服科技研发专业能力系列课程</a:t>
                </a:r>
                <a:endParaRPr lang="zh-CN" altLang="en-US" sz="104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13961" y="10202"/>
              <a:ext cx="4689" cy="41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00"/>
            </a:p>
          </p:txBody>
        </p:sp>
      </p:grpSp>
      <p:sp>
        <p:nvSpPr>
          <p:cNvPr id="8" name="TextBox 4"/>
          <p:cNvSpPr txBox="1"/>
          <p:nvPr/>
        </p:nvSpPr>
        <p:spPr>
          <a:xfrm>
            <a:off x="5184973" y="1799927"/>
            <a:ext cx="54006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姓名：赖杰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部门：测试中心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联系电话：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13723755324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电子邮箱：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laijie@sangfor.com.cn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1"/>
          <p:cNvSpPr/>
          <p:nvPr/>
        </p:nvSpPr>
        <p:spPr>
          <a:xfrm>
            <a:off x="1584573" y="1439887"/>
            <a:ext cx="2304256" cy="3240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讲师照片</a:t>
            </a:r>
            <a:endParaRPr lang="zh-CN" altLang="en-US" dirty="0"/>
          </a:p>
        </p:txBody>
      </p:sp>
      <p:sp>
        <p:nvSpPr>
          <p:cNvPr id="10" name="文本框 8"/>
          <p:cNvSpPr txBox="1">
            <a:spLocks noChangeArrowheads="1"/>
          </p:cNvSpPr>
          <p:nvPr/>
        </p:nvSpPr>
        <p:spPr bwMode="auto">
          <a:xfrm>
            <a:off x="422573" y="287759"/>
            <a:ext cx="1779974" cy="561692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讲师介绍</a:t>
            </a:r>
            <a:endParaRPr lang="en-US" altLang="zh-CN" sz="32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1384935"/>
            <a:ext cx="3153410" cy="3359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9022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缺陷跟踪应该怎么做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3710" y="1678305"/>
            <a:ext cx="5327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场景一：</a:t>
            </a:r>
            <a:r>
              <a:rPr lang="en-US" altLang="zh-CN"/>
              <a:t>BUG</a:t>
            </a:r>
            <a:r>
              <a:rPr lang="zh-CN" altLang="en-US"/>
              <a:t>被多次</a:t>
            </a:r>
            <a:r>
              <a:rPr lang="en-US" altLang="zh-CN"/>
              <a:t>reopen</a:t>
            </a:r>
            <a:r>
              <a:rPr lang="zh-CN" altLang="en-US"/>
              <a:t>、回归不通过、开发没改好。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35" y="1177925"/>
            <a:ext cx="2124075" cy="1762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91660" y="4405630"/>
            <a:ext cx="5327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场景二：</a:t>
            </a:r>
            <a:r>
              <a:rPr lang="en-US" altLang="zh-CN"/>
              <a:t>hi</a:t>
            </a:r>
            <a:r>
              <a:rPr lang="zh-CN" altLang="en-US"/>
              <a:t>、老铁，可不可以再进行重现一次呢，刚才少打了点日志。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60" y="3782695"/>
            <a:ext cx="1685925" cy="175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8975" y="1750060"/>
            <a:ext cx="5327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场景三：</a:t>
            </a:r>
            <a:r>
              <a:rPr lang="zh-CN" altLang="en-US"/>
              <a:t>兄弟我跟你说，这个</a:t>
            </a:r>
            <a:r>
              <a:rPr lang="en-US" altLang="zh-CN"/>
              <a:t>BUG</a:t>
            </a:r>
            <a:r>
              <a:rPr lang="zh-CN" altLang="en-US"/>
              <a:t>压根就没有这种场景，没有人会这样用，不会有事的，不用提</a:t>
            </a:r>
            <a:r>
              <a:rPr lang="en-US" altLang="zh-CN"/>
              <a:t>BUG</a:t>
            </a:r>
            <a:r>
              <a:rPr lang="zh-CN" altLang="en-US"/>
              <a:t>了，解决还浪费时间。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06925" y="4477385"/>
            <a:ext cx="5327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场景四：</a:t>
            </a:r>
            <a:r>
              <a:rPr lang="zh-CN" altLang="en-US"/>
              <a:t>案例执行不通过，</a:t>
            </a:r>
            <a:r>
              <a:rPr lang="en-US" altLang="zh-CN"/>
              <a:t>BUG</a:t>
            </a:r>
            <a:r>
              <a:rPr lang="zh-CN" altLang="en-US"/>
              <a:t>没修改，其他用例也执行不了，阻塞了，该怎么办呀。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5" y="1169670"/>
            <a:ext cx="2828290" cy="184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3811905"/>
            <a:ext cx="1800225" cy="1704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9022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、开发测试无障碍沟通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1640" y="1400810"/>
            <a:ext cx="4066540" cy="2891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tx1"/>
                </a:solidFill>
              </a:rPr>
              <a:t>好的方面：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要耐心和细心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要懂得尊重对方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要能设身处地为对方</a:t>
            </a:r>
            <a:endParaRPr lang="zh-CN" altLang="en-US" sz="2000">
              <a:solidFill>
                <a:schemeClr val="tx1"/>
              </a:solidFill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>
                <a:solidFill>
                  <a:schemeClr val="tx1"/>
                </a:solidFill>
              </a:rPr>
              <a:t>着想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要有原则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要主动承担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845" y="1452245"/>
            <a:ext cx="8275955" cy="4509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1960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沟通禁忌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0240" y="2364105"/>
            <a:ext cx="3978275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不要嘲笑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不要在背后评论开发工程师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不要动辄用上层来压制对方</a:t>
            </a:r>
            <a:endParaRPr lang="zh-CN" altLang="en-US" sz="2000">
              <a:solidFill>
                <a:schemeClr val="tx1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chemeClr val="tx1"/>
                </a:solidFill>
              </a:rPr>
              <a:t>和开发人员的沟通不要只有BUG</a:t>
            </a:r>
            <a:endParaRPr lang="zh-CN" altLang="en-US" sz="200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2292350"/>
            <a:ext cx="3218815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31242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、流程高压线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10025" y="2460625"/>
            <a:ext cx="647255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高压线：</a:t>
            </a:r>
            <a:endParaRPr lang="zh-CN" altLang="en-US" sz="2000">
              <a:solidFill>
                <a:srgbClr val="FF0000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rgbClr val="FF0000"/>
                </a:solidFill>
              </a:rPr>
              <a:t>发现BUG不上缺陷管理系统（而且提交</a:t>
            </a:r>
            <a:r>
              <a:rPr lang="en-US" altLang="zh-CN" sz="2000">
                <a:solidFill>
                  <a:srgbClr val="FF0000"/>
                </a:solidFill>
              </a:rPr>
              <a:t>BUG</a:t>
            </a:r>
            <a:r>
              <a:rPr lang="zh-CN" altLang="en-US" sz="2000">
                <a:solidFill>
                  <a:srgbClr val="FF0000"/>
                </a:solidFill>
              </a:rPr>
              <a:t>要及时、当天的BUG当天要提上去）</a:t>
            </a:r>
            <a:endParaRPr lang="zh-CN" altLang="en-US" sz="2000">
              <a:solidFill>
                <a:srgbClr val="FF0000"/>
              </a:solidFill>
            </a:endParaRPr>
          </a:p>
          <a:p>
            <a:pPr marL="285750" indent="-285750" algn="l">
              <a:lnSpc>
                <a:spcPct val="130000"/>
              </a:lnSpc>
              <a:buFont typeface="Wingdings" panose="05000000000000000000" charset="0"/>
              <a:buChar char="u"/>
            </a:pPr>
            <a:r>
              <a:rPr lang="zh-CN" altLang="en-US" sz="2000">
                <a:solidFill>
                  <a:srgbClr val="FF0000"/>
                </a:solidFill>
              </a:rPr>
              <a:t>BUG没有回归就直接关闭</a:t>
            </a:r>
            <a:endParaRPr lang="zh-CN" altLang="en-US" sz="20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2212975"/>
            <a:ext cx="3295015" cy="242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" y="168"/>
            <a:ext cx="11520011" cy="6480006"/>
          </a:xfrm>
          <a:prstGeom prst="rect">
            <a:avLst/>
          </a:prstGeom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056489" y="2768292"/>
            <a:ext cx="4574540" cy="603250"/>
          </a:xfrm>
          <a:prstGeom prst="rect">
            <a:avLst/>
          </a:prstGeom>
          <a:noFill/>
          <a:ln>
            <a:noFill/>
          </a:ln>
        </p:spPr>
        <p:txBody>
          <a:bodyPr wrap="non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个人任务计划目标管理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线连接符 6"/>
          <p:cNvCxnSpPr/>
          <p:nvPr/>
        </p:nvCxnSpPr>
        <p:spPr>
          <a:xfrm flipV="1">
            <a:off x="5686202" y="3395888"/>
            <a:ext cx="4886209" cy="1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19981" y="3614026"/>
            <a:ext cx="2052431" cy="406652"/>
            <a:chOff x="5010464" y="3351078"/>
            <a:chExt cx="2172097" cy="4303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010464" y="3351078"/>
              <a:ext cx="430363" cy="4303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591042" y="3351078"/>
              <a:ext cx="430363" cy="43036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171620" y="3351078"/>
              <a:ext cx="430363" cy="43036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752198" y="3351078"/>
              <a:ext cx="430363" cy="43036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86583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5518478" y="2168538"/>
            <a:ext cx="3068489" cy="433705"/>
          </a:xfrm>
          <a:prstGeom prst="rect">
            <a:avLst/>
          </a:prstGeom>
          <a:noFill/>
          <a:ln>
            <a:noFill/>
          </a:ln>
        </p:spPr>
        <p:txBody>
          <a:bodyPr wrap="squar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</a:rPr>
              <a:t>任务计划如何拆解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5497195" y="2786380"/>
            <a:ext cx="3825240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任务目标如何制定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4284" y="2872333"/>
            <a:ext cx="2468880" cy="78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主要内容</a:t>
            </a:r>
            <a:endParaRPr lang="zh-CN" altLang="en-US" sz="4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44658" y="2187807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366AB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40597" y="2789010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2" name="文本框 15"/>
          <p:cNvSpPr txBox="1"/>
          <p:nvPr/>
        </p:nvSpPr>
        <p:spPr>
          <a:xfrm>
            <a:off x="5480685" y="3343910"/>
            <a:ext cx="3825240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任务计划目标如何跟踪反馈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24087" y="3346540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文本框 15"/>
          <p:cNvSpPr txBox="1"/>
          <p:nvPr/>
        </p:nvSpPr>
        <p:spPr>
          <a:xfrm>
            <a:off x="5464175" y="3973195"/>
            <a:ext cx="3825240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工作产出、绩效改进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07577" y="3975825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4577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、任务计划如何拆解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6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05" y="1289050"/>
            <a:ext cx="4341813" cy="462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文本框 1"/>
          <p:cNvSpPr txBox="1"/>
          <p:nvPr/>
        </p:nvSpPr>
        <p:spPr>
          <a:xfrm>
            <a:off x="5407025" y="1562100"/>
            <a:ext cx="442595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用途：</a:t>
            </a:r>
            <a:endParaRPr lang="zh-CN" altLang="en-US" b="1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任务如何分解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</a:rPr>
              <a:t>过程可视，可跟踪，可闭环</a:t>
            </a:r>
            <a:endParaRPr lang="zh-CN" altLang="en-US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07025" y="3056255"/>
            <a:ext cx="52685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课堂练习</a:t>
            </a:r>
            <a:endParaRPr lang="zh-CN" altLang="en-US" b="1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b="1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1、本周主要用例执行和BUG回归任务，请指定本周的工作任务计划。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2、本周主要进行需求跟踪，缺陷预防。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4577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、任务目标如何制定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31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" y="1389063"/>
            <a:ext cx="4459288" cy="4506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6" name="文本框 1"/>
          <p:cNvSpPr txBox="1"/>
          <p:nvPr/>
        </p:nvSpPr>
        <p:spPr>
          <a:xfrm>
            <a:off x="5391150" y="1639888"/>
            <a:ext cx="254000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用途：</a:t>
            </a:r>
            <a:endParaRPr lang="zh-CN" altLang="en-US" b="1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制定成长计划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项目工作分配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制定目标和验收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62357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、任务计划目标如何跟踪反馈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41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1517650"/>
            <a:ext cx="4538663" cy="441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文本框 1"/>
          <p:cNvSpPr txBox="1"/>
          <p:nvPr/>
        </p:nvSpPr>
        <p:spPr>
          <a:xfrm>
            <a:off x="5345113" y="1517650"/>
            <a:ext cx="254000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用途：</a:t>
            </a:r>
            <a:endParaRPr lang="zh-CN" altLang="en-US" b="1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个人成长计划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项目过程检查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问题改进跟踪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周报反馈</a:t>
            </a:r>
            <a:endParaRPr lang="zh-CN" altLang="en-US" dirty="0">
              <a:solidFill>
                <a:srgbClr val="1D41D5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060300" y="5958161"/>
            <a:ext cx="2985081" cy="258607"/>
            <a:chOff x="13675" y="10183"/>
            <a:chExt cx="4975" cy="431"/>
          </a:xfrm>
        </p:grpSpPr>
        <p:grpSp>
          <p:nvGrpSpPr>
            <p:cNvPr id="2" name="组合 1"/>
            <p:cNvGrpSpPr/>
            <p:nvPr/>
          </p:nvGrpSpPr>
          <p:grpSpPr>
            <a:xfrm>
              <a:off x="13675" y="10183"/>
              <a:ext cx="4529" cy="418"/>
              <a:chOff x="2940784" y="4615829"/>
              <a:chExt cx="2108269" cy="265316"/>
            </a:xfrm>
          </p:grpSpPr>
          <p:sp>
            <p:nvSpPr>
              <p:cNvPr id="4" name="Rectangle: Rounded Corners 19"/>
              <p:cNvSpPr/>
              <p:nvPr/>
            </p:nvSpPr>
            <p:spPr>
              <a:xfrm>
                <a:off x="2940784" y="4629164"/>
                <a:ext cx="2108269" cy="233952"/>
              </a:xfrm>
              <a:prstGeom prst="roundRect">
                <a:avLst>
                  <a:gd name="adj" fmla="val 5000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>
                  <a:defRPr/>
                </a:pPr>
                <a:endParaRPr lang="id-ID" sz="1325">
                  <a:solidFill>
                    <a:schemeClr val="tx1"/>
                  </a:solidFill>
                  <a:latin typeface="Calibri" panose="020F0502020204030204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325720" y="4615829"/>
                <a:ext cx="1678935" cy="2653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04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深信服科技研发专业能力系列课程</a:t>
                </a:r>
                <a:endParaRPr lang="zh-CN" altLang="en-US" sz="104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p:grpSp>
        <p:sp>
          <p:nvSpPr>
            <p:cNvPr id="6" name="圆角矩形 5"/>
            <p:cNvSpPr/>
            <p:nvPr/>
          </p:nvSpPr>
          <p:spPr>
            <a:xfrm>
              <a:off x="13961" y="10202"/>
              <a:ext cx="4689" cy="412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70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91219" y="1242787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3399"/>
                </a:solidFill>
                <a:latin typeface="微软雅黑" panose="020B0503020204020204" charset="-122"/>
                <a:ea typeface="微软雅黑" panose="020B0503020204020204" charset="-122"/>
              </a:rPr>
              <a:t>学完这门课程，我们希望达成什么目标？</a:t>
            </a:r>
            <a:endParaRPr lang="zh-CN" altLang="en-US" sz="2800" b="1" dirty="0">
              <a:solidFill>
                <a:srgbClr val="0033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1219" y="2303983"/>
            <a:ext cx="975033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掌握项目关键子流程“缺陷跟踪”的业务流程和方法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u"/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掌握项目关键工作“用例执行”的要求和方法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u"/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掌握个人工作任务计划目标的管理方法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Wingdings" panose="05000000000000000000" charset="0"/>
              <a:buChar char="u"/>
            </a:pPr>
            <a:r>
              <a:rPr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掌握实验室仪器设备的安全使用制度与规范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40994" y="287759"/>
            <a:ext cx="1779974" cy="561692"/>
          </a:xfrm>
          <a:prstGeom prst="rect">
            <a:avLst/>
          </a:prstGeom>
          <a:noFill/>
          <a:ln>
            <a:noFill/>
          </a:ln>
        </p:spPr>
        <p:txBody>
          <a:bodyPr wrap="non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课程目标</a:t>
            </a:r>
            <a:endParaRPr lang="en-US" altLang="zh-CN" sz="32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90220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、工作产出、绩效改进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45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8" y="1517650"/>
            <a:ext cx="4256087" cy="4433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文本框 1"/>
          <p:cNvSpPr txBox="1"/>
          <p:nvPr/>
        </p:nvSpPr>
        <p:spPr>
          <a:xfrm>
            <a:off x="5149850" y="1517650"/>
            <a:ext cx="3635375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b="1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用途：</a:t>
            </a:r>
            <a:endParaRPr lang="zh-CN" altLang="en-US" b="1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绩效一般、同比或环比平淡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并行工作太多、处理不好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杂事缠身、效率不高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迷失方向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r>
              <a:rPr lang="zh-CN" altLang="en-US" dirty="0">
                <a:solidFill>
                  <a:srgbClr val="1D41D5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主动提出或者个人做效果更好</a:t>
            </a:r>
            <a:endParaRPr lang="zh-CN" altLang="en-US" dirty="0">
              <a:solidFill>
                <a:srgbClr val="1D41D5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" y="168"/>
            <a:ext cx="11520011" cy="6480006"/>
          </a:xfrm>
          <a:prstGeom prst="rect">
            <a:avLst/>
          </a:prstGeom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5625959" y="2768292"/>
            <a:ext cx="5019040" cy="603250"/>
          </a:xfrm>
          <a:prstGeom prst="rect">
            <a:avLst/>
          </a:prstGeom>
          <a:noFill/>
          <a:ln>
            <a:noFill/>
          </a:ln>
        </p:spPr>
        <p:txBody>
          <a:bodyPr wrap="non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实验室仪器设备使用规范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线连接符 6"/>
          <p:cNvCxnSpPr/>
          <p:nvPr/>
        </p:nvCxnSpPr>
        <p:spPr>
          <a:xfrm flipV="1">
            <a:off x="5686202" y="3395888"/>
            <a:ext cx="4886209" cy="1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19981" y="3614026"/>
            <a:ext cx="2052431" cy="406652"/>
            <a:chOff x="5010464" y="3351078"/>
            <a:chExt cx="2172097" cy="4303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010464" y="3351078"/>
              <a:ext cx="430363" cy="4303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591042" y="3351078"/>
              <a:ext cx="430363" cy="43036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171620" y="3351078"/>
              <a:ext cx="430363" cy="43036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752198" y="3351078"/>
              <a:ext cx="430363" cy="43036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86583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1960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资产申请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68005" y="3900103"/>
            <a:ext cx="5832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288285" y="1775867"/>
            <a:ext cx="0" cy="424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00028" y="2139680"/>
            <a:ext cx="2520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sz="1600" dirty="0" smtClean="0"/>
              <a:t>资源预定方式</a:t>
            </a:r>
            <a:endParaRPr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 dirty="0" smtClean="0"/>
              <a:t>仪器资源拥有类型，思博伦L4-L7测试仪器（10G、40G、100G），IXIA L2-L3、L4-L7测试仪器</a:t>
            </a:r>
            <a:endParaRPr sz="16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768005" y="3917527"/>
            <a:ext cx="25202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资源申请方式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测试资源申请备注、以及注意事项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资源申请跟进注意事项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432301" y="2153530"/>
            <a:ext cx="273630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优先内部协调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其次跨部门协调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成本控制意识，</a:t>
            </a:r>
            <a:r>
              <a:rPr lang="zh-CN" altLang="en-US" sz="1600" dirty="0">
                <a:sym typeface="+mn-ea"/>
              </a:rPr>
              <a:t>适度</a:t>
            </a:r>
            <a:r>
              <a:rPr lang="zh-CN" altLang="en-US" sz="1600" dirty="0"/>
              <a:t>申请、杜绝浪费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1543869" y="1609203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仪器资源申请</a:t>
            </a:r>
            <a:endParaRPr lang="zh-CN" altLang="en-US" sz="1600" b="1" dirty="0"/>
          </a:p>
        </p:txBody>
      </p:sp>
      <p:sp>
        <p:nvSpPr>
          <p:cNvPr id="18" name="矩形 17"/>
          <p:cNvSpPr/>
          <p:nvPr/>
        </p:nvSpPr>
        <p:spPr>
          <a:xfrm>
            <a:off x="1543869" y="5088235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测试设备资源申请</a:t>
            </a:r>
            <a:endParaRPr lang="zh-CN" altLang="en-US" sz="1600" b="1" dirty="0"/>
          </a:p>
        </p:txBody>
      </p:sp>
      <p:sp>
        <p:nvSpPr>
          <p:cNvPr id="19" name="矩形 18"/>
          <p:cNvSpPr/>
          <p:nvPr/>
        </p:nvSpPr>
        <p:spPr>
          <a:xfrm>
            <a:off x="8312621" y="1609203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节约成本</a:t>
            </a:r>
            <a:endParaRPr lang="zh-CN" altLang="en-US" sz="1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19608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资产使用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768005" y="3900103"/>
            <a:ext cx="5832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288285" y="1775867"/>
            <a:ext cx="0" cy="424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00028" y="2139680"/>
            <a:ext cx="25202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sz="1600" dirty="0" smtClean="0"/>
              <a:t>设备安放位置要求</a:t>
            </a:r>
            <a:endParaRPr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 dirty="0" smtClean="0"/>
              <a:t>设备拆装规范要求</a:t>
            </a:r>
            <a:endParaRPr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 dirty="0" smtClean="0"/>
              <a:t>带电拔插规范要求</a:t>
            </a:r>
            <a:endParaRPr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1600" dirty="0" smtClean="0"/>
              <a:t>精密配件规范要求</a:t>
            </a:r>
            <a:endParaRPr sz="1600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2768005" y="3917527"/>
            <a:ext cx="25202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机柜、设备增加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电源线、排查使用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漏电防护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  <p:sp>
        <p:nvSpPr>
          <p:cNvPr id="14" name="文本框 13"/>
          <p:cNvSpPr txBox="1"/>
          <p:nvPr/>
        </p:nvSpPr>
        <p:spPr>
          <a:xfrm>
            <a:off x="5432301" y="2153530"/>
            <a:ext cx="273630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暂时不用设备处理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故障设备处理规范</a:t>
            </a:r>
            <a:endParaRPr lang="zh-CN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1543869" y="1609203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使用安全</a:t>
            </a:r>
            <a:endParaRPr lang="zh-CN" altLang="en-US" sz="1600" b="1" dirty="0"/>
          </a:p>
        </p:txBody>
      </p:sp>
      <p:sp>
        <p:nvSpPr>
          <p:cNvPr id="18" name="矩形 17"/>
          <p:cNvSpPr/>
          <p:nvPr/>
        </p:nvSpPr>
        <p:spPr>
          <a:xfrm>
            <a:off x="1543869" y="5088235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用电安全</a:t>
            </a:r>
            <a:endParaRPr lang="zh-CN" altLang="en-US" sz="1600" b="1" dirty="0"/>
          </a:p>
        </p:txBody>
      </p:sp>
      <p:sp>
        <p:nvSpPr>
          <p:cNvPr id="19" name="矩形 18"/>
          <p:cNvSpPr/>
          <p:nvPr/>
        </p:nvSpPr>
        <p:spPr>
          <a:xfrm>
            <a:off x="8312621" y="1609203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操作规范</a:t>
            </a:r>
            <a:endParaRPr lang="zh-CN" altLang="en-US" sz="1600" b="1" dirty="0"/>
          </a:p>
        </p:txBody>
      </p:sp>
      <p:sp>
        <p:nvSpPr>
          <p:cNvPr id="2" name="矩形 1"/>
          <p:cNvSpPr/>
          <p:nvPr/>
        </p:nvSpPr>
        <p:spPr>
          <a:xfrm>
            <a:off x="8312621" y="5088368"/>
            <a:ext cx="1224136" cy="526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 dirty="0"/>
              <a:t>进出要求</a:t>
            </a:r>
            <a:endParaRPr lang="zh-CN" altLang="en-US" sz="16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415791" y="3930895"/>
            <a:ext cx="273630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实验室环境卫生</a:t>
            </a:r>
            <a:endParaRPr lang="zh-CN" altLang="en-US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ym typeface="+mn-ea"/>
              </a:rPr>
              <a:t>设备内部环境卫生</a:t>
            </a:r>
            <a:endParaRPr lang="zh-CN" altLang="en-US" sz="16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隔音防护措施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37769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课堂练习</a:t>
            </a:r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看图找问题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23" name="图片 25603" descr="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" y="1658620"/>
            <a:ext cx="2803525" cy="3733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图片 25605" descr="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690" y="1709420"/>
            <a:ext cx="2727325" cy="363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图片 25604" descr="0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760" y="1709420"/>
            <a:ext cx="2727325" cy="363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437769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课堂练习</a:t>
            </a:r>
            <a:r>
              <a:rPr lang="en-US" altLang="zh-CN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看图找问题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1749" name="图片 26629" descr="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" y="1882775"/>
            <a:ext cx="2632075" cy="350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图片 26630" descr="0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230" y="1920875"/>
            <a:ext cx="2574925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2" name="图片 26632" descr="0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340" y="2332990"/>
            <a:ext cx="3268663" cy="2455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" y="168"/>
            <a:ext cx="11520011" cy="6480006"/>
          </a:xfrm>
          <a:prstGeom prst="rect">
            <a:avLst/>
          </a:prstGeom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8783179" y="2768292"/>
            <a:ext cx="1907540" cy="603250"/>
          </a:xfrm>
          <a:prstGeom prst="rect">
            <a:avLst/>
          </a:prstGeom>
          <a:noFill/>
          <a:ln>
            <a:noFill/>
          </a:ln>
        </p:spPr>
        <p:txBody>
          <a:bodyPr wrap="non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培训总结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线连接符 6"/>
          <p:cNvCxnSpPr/>
          <p:nvPr/>
        </p:nvCxnSpPr>
        <p:spPr>
          <a:xfrm flipV="1">
            <a:off x="5686202" y="3395888"/>
            <a:ext cx="4886209" cy="1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19981" y="3614026"/>
            <a:ext cx="2052431" cy="406652"/>
            <a:chOff x="5010464" y="3351078"/>
            <a:chExt cx="2172097" cy="4303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010464" y="3351078"/>
              <a:ext cx="430363" cy="4303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591042" y="3351078"/>
              <a:ext cx="430363" cy="43036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171620" y="3351078"/>
              <a:ext cx="430363" cy="43036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752198" y="3351078"/>
              <a:ext cx="430363" cy="43036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86583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8869" y="308838"/>
            <a:ext cx="3294380" cy="62992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课堂后考试安排</a:t>
            </a:r>
            <a:endParaRPr lang="zh-CN" altLang="en-US" sz="3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1640" y="1400810"/>
            <a:ext cx="6031230" cy="20916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时间：</a:t>
            </a:r>
            <a:r>
              <a:rPr lang="zh-CN" altLang="en-US" sz="2000">
                <a:solidFill>
                  <a:srgbClr val="FF0000"/>
                </a:solidFill>
              </a:rPr>
              <a:t>培训后一周内安排</a:t>
            </a:r>
            <a:endParaRPr lang="zh-CN" altLang="en-US" sz="2000">
              <a:solidFill>
                <a:srgbClr val="FF0000"/>
              </a:solidFill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考试方式：</a:t>
            </a:r>
            <a:r>
              <a:rPr lang="zh-CN" altLang="en-US" sz="2000">
                <a:solidFill>
                  <a:srgbClr val="FF0000"/>
                </a:solidFill>
              </a:rPr>
              <a:t>闭卷考试</a:t>
            </a:r>
            <a:endParaRPr lang="zh-CN" altLang="en-US" sz="2000">
              <a:solidFill>
                <a:srgbClr val="FF0000"/>
              </a:solidFill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阅卷方式：</a:t>
            </a:r>
            <a:r>
              <a:rPr lang="zh-CN" altLang="en-US" sz="2000">
                <a:solidFill>
                  <a:srgbClr val="FF0000"/>
                </a:solidFill>
              </a:rPr>
              <a:t>导师阅卷</a:t>
            </a:r>
            <a:endParaRPr lang="zh-CN" altLang="en-US" sz="2000">
              <a:solidFill>
                <a:srgbClr val="FF0000"/>
              </a:solidFill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u"/>
            </a:pPr>
            <a:endParaRPr lang="zh-CN" altLang="en-US" sz="2000">
              <a:solidFill>
                <a:srgbClr val="FF0000"/>
              </a:solidFill>
            </a:endParaRPr>
          </a:p>
          <a:p>
            <a:pPr indent="0" algn="l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000" b="1">
                <a:solidFill>
                  <a:srgbClr val="FF0000"/>
                </a:solidFill>
              </a:rPr>
              <a:t>考核措施：</a:t>
            </a:r>
            <a:r>
              <a:rPr lang="zh-CN" altLang="en-US" sz="2000">
                <a:solidFill>
                  <a:srgbClr val="FF0000"/>
                </a:solidFill>
              </a:rPr>
              <a:t>新员工转正考核记录流程考核不通过项。</a:t>
            </a:r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pic>
        <p:nvPicPr>
          <p:cNvPr id="99331" name="Picture 4" descr="PE01561_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01963" y="1241743"/>
            <a:ext cx="4583112" cy="3041650"/>
          </a:xfr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16150" y="4640580"/>
            <a:ext cx="7000875" cy="9286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p>
            <a:pPr marL="342900" marR="0" indent="-342900" algn="ctr" defTabSz="914400">
              <a:spcBef>
                <a:spcPct val="20000"/>
              </a:spcBef>
              <a:buClrTx/>
              <a:buSzTx/>
              <a:buFontTx/>
              <a:buNone/>
              <a:defRPr/>
            </a:pPr>
            <a:r>
              <a:rPr kumimoji="1" lang="zh-CN" altLang="en-US" sz="4000" kern="0" cap="none" spc="0" normalizeH="0" baseline="0" noProof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欢迎大家提问、讨论！</a:t>
            </a:r>
            <a:endParaRPr kumimoji="1" lang="en-US" altLang="zh-CN" sz="3600" kern="0" cap="none" spc="0" normalizeH="0" baseline="0" noProof="0" dirty="0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10202" y="3302609"/>
            <a:ext cx="3975161" cy="348985"/>
          </a:xfrm>
          <a:prstGeom prst="rect">
            <a:avLst/>
          </a:prstGeom>
          <a:solidFill>
            <a:srgbClr val="184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5" name="PA-矩形 4"/>
          <p:cNvSpPr/>
          <p:nvPr>
            <p:custDataLst>
              <p:tags r:id="rId1"/>
            </p:custDataLst>
          </p:nvPr>
        </p:nvSpPr>
        <p:spPr>
          <a:xfrm>
            <a:off x="6219255" y="2430148"/>
            <a:ext cx="4277774" cy="8774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1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sz="51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PA-矩形 6"/>
          <p:cNvSpPr/>
          <p:nvPr>
            <p:custDataLst>
              <p:tags r:id="rId2"/>
            </p:custDataLst>
          </p:nvPr>
        </p:nvSpPr>
        <p:spPr>
          <a:xfrm>
            <a:off x="6310202" y="3302610"/>
            <a:ext cx="3975161" cy="354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700" dirty="0">
                <a:solidFill>
                  <a:schemeClr val="bg1"/>
                </a:solidFill>
              </a:rPr>
              <a:t>2018</a:t>
            </a:r>
            <a:r>
              <a:rPr lang="zh-CN" altLang="en-US" sz="1700" dirty="0">
                <a:solidFill>
                  <a:schemeClr val="bg1"/>
                </a:solidFill>
              </a:rPr>
              <a:t>深信服科技</a:t>
            </a:r>
            <a:endParaRPr lang="zh-CN" altLang="en-US" sz="17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578790" y="1701509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9979" y="307568"/>
            <a:ext cx="6228080" cy="6140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4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公司从什么时候开始重视流程？</a:t>
            </a:r>
            <a:endParaRPr lang="zh-CN" altLang="en-US" sz="34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55" y="1916430"/>
            <a:ext cx="3580765" cy="26473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1620" y="3009900"/>
            <a:ext cx="34334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2008</a:t>
            </a:r>
            <a:r>
              <a:rPr lang="zh-CN" altLang="en-US" sz="2400" b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公司发生了什么？</a:t>
            </a:r>
            <a:endParaRPr lang="zh-CN" altLang="en-US" sz="2400" b="1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4"/>
          <p:cNvSpPr txBox="1">
            <a:spLocks noChangeArrowheads="1"/>
          </p:cNvSpPr>
          <p:nvPr/>
        </p:nvSpPr>
        <p:spPr bwMode="auto">
          <a:xfrm>
            <a:off x="5518478" y="1809763"/>
            <a:ext cx="3068489" cy="433705"/>
          </a:xfrm>
          <a:prstGeom prst="rect">
            <a:avLst/>
          </a:prstGeom>
          <a:noFill/>
          <a:ln>
            <a:noFill/>
          </a:ln>
        </p:spPr>
        <p:txBody>
          <a:bodyPr wrap="squar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</a:rPr>
              <a:t>流程制度落地的关键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5497052" y="2427628"/>
            <a:ext cx="3068489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如何做好用例执行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15"/>
          <p:cNvSpPr txBox="1"/>
          <p:nvPr/>
        </p:nvSpPr>
        <p:spPr>
          <a:xfrm>
            <a:off x="5497052" y="3089364"/>
            <a:ext cx="3068489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如何做好缺陷跟踪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15"/>
          <p:cNvSpPr txBox="1"/>
          <p:nvPr/>
        </p:nvSpPr>
        <p:spPr>
          <a:xfrm>
            <a:off x="5497195" y="3679190"/>
            <a:ext cx="3241675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个人任务目标计划管理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5497195" y="4269105"/>
            <a:ext cx="3733800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实验室仪器设备使用规范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4284" y="2872333"/>
            <a:ext cx="2468880" cy="78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课程目录</a:t>
            </a:r>
            <a:endParaRPr lang="zh-CN" altLang="en-US" sz="4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44658" y="1829032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366AB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40597" y="2430235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7266" y="3031438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36536" y="3632640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28932" y="4233842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" y="168"/>
            <a:ext cx="11520011" cy="6480006"/>
          </a:xfrm>
          <a:prstGeom prst="rect">
            <a:avLst/>
          </a:prstGeom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630529" y="2768292"/>
            <a:ext cx="4015740" cy="587375"/>
          </a:xfrm>
          <a:prstGeom prst="rect">
            <a:avLst/>
          </a:prstGeom>
          <a:noFill/>
          <a:ln>
            <a:noFill/>
          </a:ln>
        </p:spPr>
        <p:txBody>
          <a:bodyPr wrap="non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4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流程制度落地的关键</a:t>
            </a:r>
            <a:endParaRPr lang="zh-CN" altLang="en-US" sz="34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线连接符 6"/>
          <p:cNvCxnSpPr/>
          <p:nvPr/>
        </p:nvCxnSpPr>
        <p:spPr>
          <a:xfrm flipV="1">
            <a:off x="5686202" y="3395888"/>
            <a:ext cx="4886209" cy="1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19981" y="3614026"/>
            <a:ext cx="2052431" cy="406652"/>
            <a:chOff x="5010464" y="3351078"/>
            <a:chExt cx="2172097" cy="4303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010464" y="3351078"/>
              <a:ext cx="430363" cy="4303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591042" y="3351078"/>
              <a:ext cx="430363" cy="43036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171620" y="3351078"/>
              <a:ext cx="430363" cy="43036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752198" y="3351078"/>
              <a:ext cx="430363" cy="43036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86583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8869" y="308838"/>
            <a:ext cx="3205480" cy="61404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34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有效执行的关键</a:t>
            </a:r>
            <a:endParaRPr lang="zh-CN" altLang="en-US" sz="34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313940" y="3312160"/>
            <a:ext cx="1007745" cy="935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执行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297180" y="3168015"/>
            <a:ext cx="791845" cy="12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工</a:t>
            </a:r>
            <a:endParaRPr lang="zh-CN" altLang="en-US" b="1"/>
          </a:p>
          <a:p>
            <a:pPr algn="ctr"/>
            <a:r>
              <a:rPr lang="zh-CN" altLang="en-US" b="1"/>
              <a:t>具</a:t>
            </a:r>
            <a:endParaRPr lang="zh-CN" altLang="en-US" b="1"/>
          </a:p>
        </p:txBody>
      </p:sp>
      <p:sp>
        <p:nvSpPr>
          <p:cNvPr id="7" name="圆角矩形 6"/>
          <p:cNvSpPr/>
          <p:nvPr/>
        </p:nvSpPr>
        <p:spPr>
          <a:xfrm>
            <a:off x="4552315" y="3168015"/>
            <a:ext cx="791845" cy="12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流</a:t>
            </a:r>
            <a:endParaRPr lang="zh-CN" altLang="en-US" b="1"/>
          </a:p>
          <a:p>
            <a:pPr algn="ctr"/>
            <a:r>
              <a:rPr lang="zh-CN" altLang="en-US" b="1"/>
              <a:t>程</a:t>
            </a:r>
            <a:endParaRPr lang="zh-CN" altLang="en-US" b="1"/>
          </a:p>
        </p:txBody>
      </p:sp>
      <p:sp>
        <p:nvSpPr>
          <p:cNvPr id="8" name="圆角矩形 7"/>
          <p:cNvSpPr/>
          <p:nvPr/>
        </p:nvSpPr>
        <p:spPr>
          <a:xfrm rot="5400000">
            <a:off x="2421890" y="1136015"/>
            <a:ext cx="791845" cy="12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zh-CN" altLang="en-US" b="1"/>
              <a:t>角色</a:t>
            </a:r>
            <a:endParaRPr lang="zh-CN" altLang="en-US" b="1"/>
          </a:p>
        </p:txBody>
      </p:sp>
      <p:sp>
        <p:nvSpPr>
          <p:cNvPr id="9" name="圆角矩形 8"/>
          <p:cNvSpPr/>
          <p:nvPr/>
        </p:nvSpPr>
        <p:spPr>
          <a:xfrm rot="5400000">
            <a:off x="2421890" y="5147310"/>
            <a:ext cx="791845" cy="12960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p>
            <a:pPr algn="ctr"/>
            <a:r>
              <a:rPr lang="zh-CN" altLang="en-US" b="1"/>
              <a:t>心态</a:t>
            </a:r>
            <a:endParaRPr lang="zh-CN" altLang="en-US" b="1"/>
          </a:p>
        </p:txBody>
      </p:sp>
      <p:sp>
        <p:nvSpPr>
          <p:cNvPr id="10" name="右箭头 9"/>
          <p:cNvSpPr/>
          <p:nvPr/>
        </p:nvSpPr>
        <p:spPr>
          <a:xfrm>
            <a:off x="1273175" y="3672205"/>
            <a:ext cx="96837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1" name="右箭头 10"/>
          <p:cNvSpPr/>
          <p:nvPr/>
        </p:nvSpPr>
        <p:spPr>
          <a:xfrm rot="10800000">
            <a:off x="3469005" y="3636010"/>
            <a:ext cx="93980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" name="右箭头 11"/>
          <p:cNvSpPr/>
          <p:nvPr/>
        </p:nvSpPr>
        <p:spPr>
          <a:xfrm rot="5400000">
            <a:off x="2310765" y="2553335"/>
            <a:ext cx="101346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" name="右箭头 13"/>
          <p:cNvSpPr/>
          <p:nvPr/>
        </p:nvSpPr>
        <p:spPr>
          <a:xfrm rot="16200000">
            <a:off x="2365375" y="4663440"/>
            <a:ext cx="90424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5" name="文本框 14"/>
          <p:cNvSpPr txBox="1"/>
          <p:nvPr/>
        </p:nvSpPr>
        <p:spPr>
          <a:xfrm>
            <a:off x="6080125" y="2584450"/>
            <a:ext cx="5129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那么什么是执行力？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06465" y="3457575"/>
            <a:ext cx="51295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t>流程执行力的衡量标准对员工而言：执行力意味着按量按时地完成自己的工作任务，对组织而言：执行力意味着每一个环节都要做到位。</a:t>
            </a:r>
          </a:p>
          <a:p>
            <a:pPr algn="l"/>
          </a:p>
          <a:p>
            <a:pPr algn="l"/>
            <a:r>
              <a:t>流程可以提高工作效率、减少失误。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" y="168"/>
            <a:ext cx="11520011" cy="6480006"/>
          </a:xfrm>
          <a:prstGeom prst="rect">
            <a:avLst/>
          </a:prstGeom>
        </p:spPr>
      </p:pic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6989304" y="2768292"/>
            <a:ext cx="3583940" cy="587375"/>
          </a:xfrm>
          <a:prstGeom prst="rect">
            <a:avLst/>
          </a:prstGeom>
          <a:noFill/>
          <a:ln>
            <a:noFill/>
          </a:ln>
        </p:spPr>
        <p:txBody>
          <a:bodyPr wrap="non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4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如何做好用例执行</a:t>
            </a:r>
            <a:endParaRPr lang="zh-CN" altLang="en-US" sz="34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线连接符 6"/>
          <p:cNvCxnSpPr/>
          <p:nvPr/>
        </p:nvCxnSpPr>
        <p:spPr>
          <a:xfrm flipV="1">
            <a:off x="5686202" y="3395888"/>
            <a:ext cx="4886209" cy="138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8519981" y="3614026"/>
            <a:ext cx="2052431" cy="406652"/>
            <a:chOff x="5010464" y="3351078"/>
            <a:chExt cx="2172097" cy="43036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010464" y="3351078"/>
              <a:ext cx="430363" cy="4303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5591042" y="3351078"/>
              <a:ext cx="430363" cy="430362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171620" y="3351078"/>
              <a:ext cx="430363" cy="430362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email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-40000" contrast="-40000"/>
            </a:blip>
            <a:stretch>
              <a:fillRect/>
            </a:stretch>
          </p:blipFill>
          <p:spPr>
            <a:xfrm>
              <a:off x="6752198" y="3351078"/>
              <a:ext cx="430363" cy="43036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8865838" y="508766"/>
            <a:ext cx="1706574" cy="589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84284" y="2872333"/>
            <a:ext cx="2468880" cy="783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>
                <a:gradFill>
                  <a:gsLst>
                    <a:gs pos="0">
                      <a:srgbClr val="6FBA2C"/>
                    </a:gs>
                    <a:gs pos="100000">
                      <a:srgbClr val="00479D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主要内容</a:t>
            </a:r>
            <a:endParaRPr lang="zh-CN" altLang="en-US" sz="4500" b="1" dirty="0">
              <a:gradFill>
                <a:gsLst>
                  <a:gs pos="0">
                    <a:srgbClr val="6FBA2C"/>
                  </a:gs>
                  <a:gs pos="100000">
                    <a:srgbClr val="00479D"/>
                  </a:gs>
                </a:gsLst>
                <a:lin ang="36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051348" y="508766"/>
            <a:ext cx="1706574" cy="589119"/>
          </a:xfrm>
          <a:prstGeom prst="rect">
            <a:avLst/>
          </a:prstGeom>
        </p:spPr>
      </p:pic>
      <p:sp>
        <p:nvSpPr>
          <p:cNvPr id="2" name="文本框 14"/>
          <p:cNvSpPr txBox="1">
            <a:spLocks noChangeArrowheads="1"/>
          </p:cNvSpPr>
          <p:nvPr/>
        </p:nvSpPr>
        <p:spPr bwMode="auto">
          <a:xfrm>
            <a:off x="5518478" y="2761628"/>
            <a:ext cx="3068489" cy="433705"/>
          </a:xfrm>
          <a:prstGeom prst="rect">
            <a:avLst/>
          </a:prstGeom>
          <a:noFill/>
          <a:ln>
            <a:noFill/>
          </a:ln>
        </p:spPr>
        <p:txBody>
          <a:bodyPr wrap="squar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用例执行效率提升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15"/>
          <p:cNvSpPr txBox="1"/>
          <p:nvPr/>
        </p:nvSpPr>
        <p:spPr>
          <a:xfrm>
            <a:off x="5497195" y="3360420"/>
            <a:ext cx="3369310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用例执行的延伸（发散）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44658" y="2761847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24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366AB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0597" y="3363050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文本框 14"/>
          <p:cNvSpPr txBox="1">
            <a:spLocks noChangeArrowheads="1"/>
          </p:cNvSpPr>
          <p:nvPr/>
        </p:nvSpPr>
        <p:spPr bwMode="auto">
          <a:xfrm>
            <a:off x="5501968" y="2152028"/>
            <a:ext cx="3068489" cy="433705"/>
          </a:xfrm>
          <a:prstGeom prst="rect">
            <a:avLst/>
          </a:prstGeom>
          <a:noFill/>
          <a:ln>
            <a:noFill/>
          </a:ln>
        </p:spPr>
        <p:txBody>
          <a:bodyPr wrap="square" lIns="64802" tIns="32401" rIns="64802" bIns="3240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</a:rPr>
              <a:t>用例执行障碍处理</a:t>
            </a:r>
            <a:endParaRPr lang="zh-CN" altLang="en-US" sz="2400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4658" y="2152247"/>
            <a:ext cx="37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8419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altLang="zh-CN" sz="2400" b="1" dirty="0">
              <a:solidFill>
                <a:srgbClr val="18419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rgbClr val="366AB5"/>
              </a:solidFill>
            </a:endParaRPr>
          </a:p>
        </p:txBody>
      </p:sp>
      <p:sp>
        <p:nvSpPr>
          <p:cNvPr id="11" name="文本框 15"/>
          <p:cNvSpPr txBox="1"/>
          <p:nvPr/>
        </p:nvSpPr>
        <p:spPr>
          <a:xfrm>
            <a:off x="5480685" y="3989705"/>
            <a:ext cx="3369310" cy="433705"/>
          </a:xfrm>
          <a:prstGeom prst="rect">
            <a:avLst/>
          </a:prstGeom>
          <a:noFill/>
        </p:spPr>
        <p:txBody>
          <a:bodyPr wrap="square" lIns="64802" tIns="32401" rIns="64802" bIns="32401">
            <a:spAutoFit/>
          </a:bodyPr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流程高压线</a:t>
            </a:r>
            <a:endParaRPr lang="zh-CN" altLang="en-US" sz="2400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24087" y="3992335"/>
            <a:ext cx="3708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zh-CN" sz="2400" b="1" dirty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PA" val="v5.0.6"/>
</p:tagLst>
</file>

<file path=ppt/tags/tag2.xml><?xml version="1.0" encoding="utf-8"?>
<p:tagLst xmlns:p="http://schemas.openxmlformats.org/presentationml/2006/main">
  <p:tag name="PA" val="v5.0.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华文细黑"/>
        <a:cs typeface=""/>
      </a:majorFont>
      <a:minorFont>
        <a:latin typeface="Calibri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2471</Words>
  <Application>WPS 演示</Application>
  <PresentationFormat>自定义</PresentationFormat>
  <Paragraphs>485</Paragraphs>
  <Slides>39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Calibri</vt:lpstr>
      <vt:lpstr>Microsoft YaHei Light</vt:lpstr>
      <vt:lpstr>Calibri</vt:lpstr>
      <vt:lpstr>Wingdings</vt:lpstr>
      <vt:lpstr>Arial Unicode MS</vt:lpstr>
      <vt:lpstr>华文细黑</vt:lpstr>
      <vt:lpstr>Times New Roman</vt:lpstr>
      <vt:lpstr>Comic Sans MS</vt:lpstr>
      <vt:lpstr>华文新魏</vt:lpstr>
      <vt:lpstr>华文仿宋</vt:lpstr>
      <vt:lpstr>黑体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姚金鑫</dc:creator>
  <cp:lastModifiedBy>Administrator</cp:lastModifiedBy>
  <cp:revision>350</cp:revision>
  <dcterms:created xsi:type="dcterms:W3CDTF">2015-09-29T02:48:00Z</dcterms:created>
  <dcterms:modified xsi:type="dcterms:W3CDTF">2019-12-05T01:55:43Z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433F2D9F-26BB-4A39-3F3F-3F3F3F3F073F</vt:lpwstr>
  </property>
  <property fmtid="{D5CDD505-2E9C-101B-9397-08002B2CF9AE}" pid="3" name="ArticulatePath">
    <vt:lpwstr>公司PPT模版-白底-16比9（2015）</vt:lpwstr>
  </property>
  <property fmtid="{D5CDD505-2E9C-101B-9397-08002B2CF9AE}" pid="4" name="KSOProductBuildVer">
    <vt:lpwstr>2052-10.1.0.7668</vt:lpwstr>
  </property>
</Properties>
</file>